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529" r:id="rId3"/>
    <p:sldId id="530" r:id="rId4"/>
    <p:sldId id="313" r:id="rId5"/>
    <p:sldId id="314" r:id="rId6"/>
    <p:sldId id="315" r:id="rId7"/>
    <p:sldId id="531" r:id="rId8"/>
    <p:sldId id="535" r:id="rId9"/>
    <p:sldId id="327" r:id="rId10"/>
    <p:sldId id="316" r:id="rId11"/>
    <p:sldId id="607" r:id="rId12"/>
    <p:sldId id="317" r:id="rId13"/>
    <p:sldId id="323" r:id="rId14"/>
    <p:sldId id="318" r:id="rId15"/>
    <p:sldId id="325" r:id="rId16"/>
    <p:sldId id="326" r:id="rId17"/>
    <p:sldId id="610" r:id="rId18"/>
    <p:sldId id="611" r:id="rId19"/>
    <p:sldId id="321" r:id="rId20"/>
    <p:sldId id="328" r:id="rId21"/>
    <p:sldId id="329" r:id="rId22"/>
    <p:sldId id="608" r:id="rId23"/>
    <p:sldId id="609"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52CC2"/>
    <a:srgbClr val="00C201"/>
    <a:srgbClr val="DDD203"/>
    <a:srgbClr val="00F3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p:restoredTop sz="91346"/>
  </p:normalViewPr>
  <p:slideViewPr>
    <p:cSldViewPr snapToGrid="0" snapToObjects="1">
      <p:cViewPr varScale="1">
        <p:scale>
          <a:sx n="111" d="100"/>
          <a:sy n="111" d="100"/>
        </p:scale>
        <p:origin x="187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 Id="rId4" Type="http://schemas.openxmlformats.org/officeDocument/2006/relationships/image" Target="../media/image5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5.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image" Target="../media/image1.e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image" Target="../media/image76.emf"/><Relationship Id="rId7" Type="http://schemas.openxmlformats.org/officeDocument/2006/relationships/image" Target="../media/image80.emf"/><Relationship Id="rId2" Type="http://schemas.openxmlformats.org/officeDocument/2006/relationships/image" Target="../media/image75.emf"/><Relationship Id="rId1" Type="http://schemas.openxmlformats.org/officeDocument/2006/relationships/image" Target="../media/image74.emf"/><Relationship Id="rId6" Type="http://schemas.openxmlformats.org/officeDocument/2006/relationships/image" Target="../media/image79.emf"/><Relationship Id="rId11" Type="http://schemas.openxmlformats.org/officeDocument/2006/relationships/image" Target="../media/image84.emf"/><Relationship Id="rId5" Type="http://schemas.openxmlformats.org/officeDocument/2006/relationships/image" Target="../media/image78.emf"/><Relationship Id="rId10" Type="http://schemas.openxmlformats.org/officeDocument/2006/relationships/image" Target="../media/image83.emf"/><Relationship Id="rId4" Type="http://schemas.openxmlformats.org/officeDocument/2006/relationships/image" Target="../media/image77.emf"/><Relationship Id="rId9" Type="http://schemas.openxmlformats.org/officeDocument/2006/relationships/image" Target="../media/image8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image" Target="../media/image86.png"/></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9.emf"/><Relationship Id="rId1" Type="http://schemas.openxmlformats.org/officeDocument/2006/relationships/image" Target="../media/image86.png"/><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image" Target="../media/image87.png"/><Relationship Id="rId7" Type="http://schemas.openxmlformats.org/officeDocument/2006/relationships/image" Target="../media/image96.png"/><Relationship Id="rId2" Type="http://schemas.openxmlformats.org/officeDocument/2006/relationships/image" Target="../media/image93.png"/><Relationship Id="rId1" Type="http://schemas.openxmlformats.org/officeDocument/2006/relationships/image" Target="../media/image86.png"/><Relationship Id="rId6" Type="http://schemas.openxmlformats.org/officeDocument/2006/relationships/image" Target="../media/image95.png"/><Relationship Id="rId5" Type="http://schemas.openxmlformats.org/officeDocument/2006/relationships/image" Target="../media/image91.png"/><Relationship Id="rId4" Type="http://schemas.openxmlformats.org/officeDocument/2006/relationships/image" Target="../media/image94.png"/></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87.png"/><Relationship Id="rId1" Type="http://schemas.openxmlformats.org/officeDocument/2006/relationships/image" Target="../media/image86.png"/><Relationship Id="rId6" Type="http://schemas.openxmlformats.org/officeDocument/2006/relationships/image" Target="../media/image92.png"/><Relationship Id="rId5" Type="http://schemas.openxmlformats.org/officeDocument/2006/relationships/image" Target="../media/image99.png"/><Relationship Id="rId4" Type="http://schemas.openxmlformats.org/officeDocument/2006/relationships/image" Target="../media/image90.png"/></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102.emf"/><Relationship Id="rId2" Type="http://schemas.openxmlformats.org/officeDocument/2006/relationships/image" Target="../media/image100.png"/><Relationship Id="rId1" Type="http://schemas.openxmlformats.org/officeDocument/2006/relationships/image" Target="../media/image86.png"/><Relationship Id="rId6" Type="http://schemas.openxmlformats.org/officeDocument/2006/relationships/image" Target="../media/image95.png"/><Relationship Id="rId5" Type="http://schemas.openxmlformats.org/officeDocument/2006/relationships/image" Target="../media/image101.png"/><Relationship Id="rId4" Type="http://schemas.openxmlformats.org/officeDocument/2006/relationships/image" Target="../media/image94.png"/></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1.png"/><Relationship Id="rId1" Type="http://schemas.openxmlformats.org/officeDocument/2006/relationships/image" Target="../media/image103.png"/><Relationship Id="rId4" Type="http://schemas.openxmlformats.org/officeDocument/2006/relationships/image" Target="../media/image99.png"/></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5.png"/><Relationship Id="rId1" Type="http://schemas.openxmlformats.org/officeDocument/2006/relationships/image" Target="../media/image103.png"/><Relationship Id="rId5" Type="http://schemas.openxmlformats.org/officeDocument/2006/relationships/image" Target="../media/image106.png"/><Relationship Id="rId4" Type="http://schemas.openxmlformats.org/officeDocument/2006/relationships/image" Target="../media/image9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image" Target="../media/image19.emf"/><Relationship Id="rId6" Type="http://schemas.openxmlformats.org/officeDocument/2006/relationships/image" Target="../media/image24.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1.emf"/><Relationship Id="rId7" Type="http://schemas.openxmlformats.org/officeDocument/2006/relationships/image" Target="../media/image25.emf"/><Relationship Id="rId12" Type="http://schemas.openxmlformats.org/officeDocument/2006/relationships/image" Target="../media/image36.emf"/><Relationship Id="rId2" Type="http://schemas.openxmlformats.org/officeDocument/2006/relationships/image" Target="../media/image19.emf"/><Relationship Id="rId1" Type="http://schemas.openxmlformats.org/officeDocument/2006/relationships/image" Target="../media/image29.emf"/><Relationship Id="rId6" Type="http://schemas.openxmlformats.org/officeDocument/2006/relationships/image" Target="../media/image24.emf"/><Relationship Id="rId11" Type="http://schemas.openxmlformats.org/officeDocument/2006/relationships/image" Target="../media/image35.emf"/><Relationship Id="rId5" Type="http://schemas.openxmlformats.org/officeDocument/2006/relationships/image" Target="../media/image31.emf"/><Relationship Id="rId10" Type="http://schemas.openxmlformats.org/officeDocument/2006/relationships/image" Target="../media/image34.emf"/><Relationship Id="rId4" Type="http://schemas.openxmlformats.org/officeDocument/2006/relationships/image" Target="../media/image30.emf"/><Relationship Id="rId9"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11/21/20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a:t>
            </a:fld>
            <a:endParaRPr lang="en-US"/>
          </a:p>
        </p:txBody>
      </p:sp>
    </p:spTree>
    <p:extLst>
      <p:ext uri="{BB962C8B-B14F-4D97-AF65-F5344CB8AC3E}">
        <p14:creationId xmlns:p14="http://schemas.microsoft.com/office/powerpoint/2010/main" val="1943359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4175619B-2C52-6A43-99FF-BF18EE80EAE5}" type="slidenum">
              <a:rPr lang="en-US" altLang="en-US" sz="1200"/>
              <a:pPr eaLnBrk="1" hangingPunct="1"/>
              <a:t>33</a:t>
            </a:fld>
            <a:endParaRPr lang="en-US" altLang="en-US" sz="1200"/>
          </a:p>
        </p:txBody>
      </p:sp>
      <p:sp>
        <p:nvSpPr>
          <p:cNvPr id="146435" name="Rectangle 2"/>
          <p:cNvSpPr>
            <a:spLocks noGrp="1" noRot="1" noChangeAspect="1" noChangeArrowheads="1"/>
          </p:cNvSpPr>
          <p:nvPr>
            <p:ph type="sldImg"/>
          </p:nvPr>
        </p:nvSpPr>
        <p:spPr>
          <a:solidFill>
            <a:srgbClr val="FFFFFF"/>
          </a:solidFill>
          <a:ln/>
        </p:spPr>
      </p:sp>
      <p:sp>
        <p:nvSpPr>
          <p:cNvPr id="146436"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sz="1600">
              <a:latin typeface="Lucida Grande" charset="0"/>
              <a:sym typeface="Lucida Grande" charset="0"/>
            </a:endParaRPr>
          </a:p>
        </p:txBody>
      </p:sp>
    </p:spTree>
    <p:extLst>
      <p:ext uri="{BB962C8B-B14F-4D97-AF65-F5344CB8AC3E}">
        <p14:creationId xmlns:p14="http://schemas.microsoft.com/office/powerpoint/2010/main" val="2291842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5D38725F-60D8-5D4A-AE34-F2A2E6FE6F9F}" type="slidenum">
              <a:rPr lang="en-US" altLang="en-US" sz="1200"/>
              <a:pPr eaLnBrk="1" hangingPunct="1"/>
              <a:t>34</a:t>
            </a:fld>
            <a:endParaRPr lang="en-US" altLang="en-US" sz="1200"/>
          </a:p>
        </p:txBody>
      </p:sp>
      <p:sp>
        <p:nvSpPr>
          <p:cNvPr id="148483" name="Rectangle 2"/>
          <p:cNvSpPr>
            <a:spLocks noGrp="1" noRot="1" noChangeAspect="1" noChangeArrowheads="1"/>
          </p:cNvSpPr>
          <p:nvPr>
            <p:ph type="sldImg"/>
          </p:nvPr>
        </p:nvSpPr>
        <p:spPr>
          <a:solidFill>
            <a:srgbClr val="FFFFFF"/>
          </a:solidFill>
          <a:ln/>
        </p:spPr>
      </p:sp>
      <p:sp>
        <p:nvSpPr>
          <p:cNvPr id="148484"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sz="1600">
              <a:latin typeface="Lucida Grande" charset="0"/>
              <a:sym typeface="Lucida Grande" charset="0"/>
            </a:endParaRPr>
          </a:p>
        </p:txBody>
      </p:sp>
    </p:spTree>
    <p:extLst>
      <p:ext uri="{BB962C8B-B14F-4D97-AF65-F5344CB8AC3E}">
        <p14:creationId xmlns:p14="http://schemas.microsoft.com/office/powerpoint/2010/main" val="3793549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35B8C143-3DA3-9B43-8DB8-A9F771FE7C7D}" type="slidenum">
              <a:rPr lang="en-US" altLang="en-US" sz="1200"/>
              <a:pPr eaLnBrk="1" hangingPunct="1"/>
              <a:t>35</a:t>
            </a:fld>
            <a:endParaRPr lang="en-US" altLang="en-US" sz="1200"/>
          </a:p>
        </p:txBody>
      </p:sp>
      <p:sp>
        <p:nvSpPr>
          <p:cNvPr id="150531" name="Rectangle 2"/>
          <p:cNvSpPr>
            <a:spLocks noGrp="1" noRot="1" noChangeAspect="1" noChangeArrowheads="1"/>
          </p:cNvSpPr>
          <p:nvPr>
            <p:ph type="sldImg"/>
          </p:nvPr>
        </p:nvSpPr>
        <p:spPr>
          <a:solidFill>
            <a:srgbClr val="FFFFFF"/>
          </a:solidFill>
          <a:ln/>
        </p:spPr>
      </p:sp>
      <p:sp>
        <p:nvSpPr>
          <p:cNvPr id="150532"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sz="1600">
              <a:latin typeface="Lucida Grande" charset="0"/>
              <a:sym typeface="Lucida Grande" charset="0"/>
            </a:endParaRPr>
          </a:p>
        </p:txBody>
      </p:sp>
    </p:spTree>
    <p:extLst>
      <p:ext uri="{BB962C8B-B14F-4D97-AF65-F5344CB8AC3E}">
        <p14:creationId xmlns:p14="http://schemas.microsoft.com/office/powerpoint/2010/main" val="1337402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36</a:t>
            </a:fld>
            <a:endParaRPr lang="en-US"/>
          </a:p>
        </p:txBody>
      </p:sp>
    </p:spTree>
    <p:extLst>
      <p:ext uri="{BB962C8B-B14F-4D97-AF65-F5344CB8AC3E}">
        <p14:creationId xmlns:p14="http://schemas.microsoft.com/office/powerpoint/2010/main" val="385069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fld id="{1C67F151-9796-B647-855C-547724A3A5B7}" type="slidenum">
              <a:rPr lang="en-US" sz="1200"/>
              <a:pPr eaLnBrk="1" hangingPunct="1"/>
              <a:t>2</a:t>
            </a:fld>
            <a:endParaRPr lang="en-US" sz="1200"/>
          </a:p>
        </p:txBody>
      </p:sp>
      <p:sp>
        <p:nvSpPr>
          <p:cNvPr id="18434" name="Rectangle 1"/>
          <p:cNvSpPr>
            <a:spLocks noGrp="1" noRot="1" noChangeAspect="1" noChangeArrowheads="1"/>
          </p:cNvSpPr>
          <p:nvPr>
            <p:ph type="sldImg"/>
          </p:nvPr>
        </p:nvSpPr>
        <p:spPr>
          <a:solidFill>
            <a:srgbClr val="FFFFFF"/>
          </a:solidFill>
          <a:ln/>
        </p:spPr>
      </p:sp>
      <p:sp>
        <p:nvSpPr>
          <p:cNvPr id="18435"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174759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fld id="{1C67F151-9796-B647-855C-547724A3A5B7}" type="slidenum">
              <a:rPr lang="en-US" sz="1200"/>
              <a:pPr eaLnBrk="1" hangingPunct="1"/>
              <a:t>3</a:t>
            </a:fld>
            <a:endParaRPr lang="en-US" sz="1200"/>
          </a:p>
        </p:txBody>
      </p:sp>
      <p:sp>
        <p:nvSpPr>
          <p:cNvPr id="18434" name="Rectangle 1"/>
          <p:cNvSpPr>
            <a:spLocks noGrp="1" noRot="1" noChangeAspect="1" noChangeArrowheads="1"/>
          </p:cNvSpPr>
          <p:nvPr>
            <p:ph type="sldImg"/>
          </p:nvPr>
        </p:nvSpPr>
        <p:spPr>
          <a:solidFill>
            <a:srgbClr val="FFFFFF"/>
          </a:solidFill>
          <a:ln/>
        </p:spPr>
      </p:sp>
      <p:sp>
        <p:nvSpPr>
          <p:cNvPr id="18435"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134007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57AA692-C571-A749-B925-2CF761663EDB}" type="slidenum">
              <a:rPr lang="en-US" sz="1200"/>
              <a:pPr/>
              <a:t>7</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91366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57AA692-C571-A749-B925-2CF761663EDB}" type="slidenum">
              <a:rPr lang="en-US" sz="1200"/>
              <a:pPr/>
              <a:t>8</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534656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57AA692-C571-A749-B925-2CF761663EDB}" type="slidenum">
              <a:rPr lang="en-US" sz="1200"/>
              <a:pPr/>
              <a:t>11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74046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0F3E7B04-DFBA-2547-A542-63C7FC33C857}" type="slidenum">
              <a:rPr lang="en-US" altLang="en-US" sz="1200"/>
              <a:pPr eaLnBrk="1" hangingPunct="1"/>
              <a:t>30</a:t>
            </a:fld>
            <a:endParaRPr lang="en-US" altLang="en-US" sz="1200"/>
          </a:p>
        </p:txBody>
      </p:sp>
      <p:sp>
        <p:nvSpPr>
          <p:cNvPr id="140291" name="Rectangle 2"/>
          <p:cNvSpPr>
            <a:spLocks noGrp="1" noRot="1" noChangeAspect="1" noChangeArrowheads="1"/>
          </p:cNvSpPr>
          <p:nvPr>
            <p:ph type="sldImg"/>
          </p:nvPr>
        </p:nvSpPr>
        <p:spPr>
          <a:solidFill>
            <a:srgbClr val="FFFFFF"/>
          </a:solidFill>
          <a:ln/>
        </p:spPr>
      </p:sp>
      <p:sp>
        <p:nvSpPr>
          <p:cNvPr id="140292"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sz="1600">
              <a:latin typeface="Lucida Grande" charset="0"/>
              <a:sym typeface="Lucida Grande" charset="0"/>
            </a:endParaRPr>
          </a:p>
        </p:txBody>
      </p:sp>
    </p:spTree>
    <p:extLst>
      <p:ext uri="{BB962C8B-B14F-4D97-AF65-F5344CB8AC3E}">
        <p14:creationId xmlns:p14="http://schemas.microsoft.com/office/powerpoint/2010/main" val="300795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A9386495-A9CE-B644-AEB5-42EDC9D7CB26}" type="slidenum">
              <a:rPr lang="en-US" altLang="en-US" sz="1200"/>
              <a:pPr eaLnBrk="1" hangingPunct="1"/>
              <a:t>31</a:t>
            </a:fld>
            <a:endParaRPr lang="en-US" altLang="en-US" sz="1200"/>
          </a:p>
        </p:txBody>
      </p:sp>
      <p:sp>
        <p:nvSpPr>
          <p:cNvPr id="142339" name="Rectangle 2"/>
          <p:cNvSpPr>
            <a:spLocks noGrp="1" noRot="1" noChangeAspect="1" noChangeArrowheads="1"/>
          </p:cNvSpPr>
          <p:nvPr>
            <p:ph type="sldImg"/>
          </p:nvPr>
        </p:nvSpPr>
        <p:spPr>
          <a:solidFill>
            <a:srgbClr val="FFFFFF"/>
          </a:solidFill>
          <a:ln/>
        </p:spPr>
      </p:sp>
      <p:sp>
        <p:nvSpPr>
          <p:cNvPr id="142340"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sz="1600">
              <a:latin typeface="Lucida Grande" charset="0"/>
              <a:sym typeface="Lucida Grande" charset="0"/>
            </a:endParaRPr>
          </a:p>
        </p:txBody>
      </p:sp>
    </p:spTree>
    <p:extLst>
      <p:ext uri="{BB962C8B-B14F-4D97-AF65-F5344CB8AC3E}">
        <p14:creationId xmlns:p14="http://schemas.microsoft.com/office/powerpoint/2010/main" val="2562994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32995423-632F-B34F-AAA4-D44B8C9B6F95}" type="slidenum">
              <a:rPr lang="en-US" altLang="en-US" sz="1200"/>
              <a:pPr eaLnBrk="1" hangingPunct="1"/>
              <a:t>32</a:t>
            </a:fld>
            <a:endParaRPr lang="en-US" altLang="en-US" sz="1200"/>
          </a:p>
        </p:txBody>
      </p:sp>
      <p:sp>
        <p:nvSpPr>
          <p:cNvPr id="144387" name="Rectangle 2"/>
          <p:cNvSpPr>
            <a:spLocks noGrp="1" noRot="1" noChangeAspect="1" noChangeArrowheads="1"/>
          </p:cNvSpPr>
          <p:nvPr>
            <p:ph type="sldImg"/>
          </p:nvPr>
        </p:nvSpPr>
        <p:spPr>
          <a:solidFill>
            <a:srgbClr val="FFFFFF"/>
          </a:solidFill>
          <a:ln/>
        </p:spPr>
      </p:sp>
      <p:sp>
        <p:nvSpPr>
          <p:cNvPr id="144388"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sz="1600">
              <a:latin typeface="Lucida Grande" charset="0"/>
              <a:sym typeface="Lucida Grande" charset="0"/>
            </a:endParaRPr>
          </a:p>
        </p:txBody>
      </p:sp>
    </p:spTree>
    <p:extLst>
      <p:ext uri="{BB962C8B-B14F-4D97-AF65-F5344CB8AC3E}">
        <p14:creationId xmlns:p14="http://schemas.microsoft.com/office/powerpoint/2010/main" val="270001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ple Chancery" panose="03020702040506060504" pitchFamily="66" charset="-79"/>
                <a:cs typeface="Apple Chancery" panose="03020702040506060504" pitchFamily="66" charset="-79"/>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176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11/21/20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111367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ctr" defTabSz="457200" rtl="0" eaLnBrk="1" latinLnBrk="0" hangingPunct="1">
        <a:spcBef>
          <a:spcPct val="0"/>
        </a:spcBef>
        <a:buNone/>
        <a:defRPr sz="4000" kern="1200">
          <a:solidFill>
            <a:srgbClr val="FF0000"/>
          </a:solidFill>
          <a:latin typeface="Apple Chancery" panose="03020702040506060504" pitchFamily="66" charset="-79"/>
          <a:ea typeface="+mj-ea"/>
          <a:cs typeface="Apple Chancery" panose="03020702040506060504" pitchFamily="66" charset="-79"/>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notesSlide" Target="../notesSlides/notesSlide6.xml"/><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9.png"/><Relationship Id="rId5" Type="http://schemas.openxmlformats.org/officeDocument/2006/relationships/image" Target="../media/image37.emf"/><Relationship Id="rId4" Type="http://schemas.openxmlformats.org/officeDocument/2006/relationships/oleObject" Target="../embeddings/oleObject4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41.png"/><Relationship Id="rId5" Type="http://schemas.openxmlformats.org/officeDocument/2006/relationships/oleObject" Target="../embeddings/oleObject50.bin"/><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80.pn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46.png"/><Relationship Id="rId5" Type="http://schemas.openxmlformats.org/officeDocument/2006/relationships/oleObject" Target="../embeddings/oleObject51.bin"/><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47.png"/><Relationship Id="rId5" Type="http://schemas.openxmlformats.org/officeDocument/2006/relationships/oleObject" Target="../embeddings/oleObject52.bin"/><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42.jpeg"/><Relationship Id="rId7"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54.bin"/><Relationship Id="rId5" Type="http://schemas.openxmlformats.org/officeDocument/2006/relationships/image" Target="../media/image49.png"/><Relationship Id="rId10" Type="http://schemas.openxmlformats.org/officeDocument/2006/relationships/image" Target="../media/image14.png"/><Relationship Id="rId4" Type="http://schemas.openxmlformats.org/officeDocument/2006/relationships/oleObject" Target="../embeddings/oleObject53.bin"/><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42.jpeg"/><Relationship Id="rId7" Type="http://schemas.openxmlformats.org/officeDocument/2006/relationships/image" Target="../media/image53.e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57.bin"/><Relationship Id="rId11" Type="http://schemas.openxmlformats.org/officeDocument/2006/relationships/image" Target="../media/image55.emf"/><Relationship Id="rId5" Type="http://schemas.openxmlformats.org/officeDocument/2006/relationships/image" Target="../media/image52.e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54.emf"/></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oleObject" Target="../embeddings/oleObject5.bin"/><Relationship Id="rId18" Type="http://schemas.openxmlformats.org/officeDocument/2006/relationships/oleObject" Target="../embeddings/oleObject8.bin"/><Relationship Id="rId3" Type="http://schemas.openxmlformats.org/officeDocument/2006/relationships/notesSlide" Target="../notesSlides/notesSlide2.xml"/><Relationship Id="rId21" Type="http://schemas.openxmlformats.org/officeDocument/2006/relationships/image" Target="../media/image8.emf"/><Relationship Id="rId7" Type="http://schemas.openxmlformats.org/officeDocument/2006/relationships/oleObject" Target="../embeddings/oleObject2.bin"/><Relationship Id="rId12" Type="http://schemas.openxmlformats.org/officeDocument/2006/relationships/image" Target="../media/image4.emf"/><Relationship Id="rId17" Type="http://schemas.openxmlformats.org/officeDocument/2006/relationships/image" Target="../media/image6.emf"/><Relationship Id="rId2" Type="http://schemas.openxmlformats.org/officeDocument/2006/relationships/slideLayout" Target="../slideLayouts/slideLayout1.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image" Target="../media/image1.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image" Target="../media/image9.emf"/><Relationship Id="rId10" Type="http://schemas.openxmlformats.org/officeDocument/2006/relationships/image" Target="../media/image3.emf"/><Relationship Id="rId19" Type="http://schemas.openxmlformats.org/officeDocument/2006/relationships/image" Target="../media/image7.emf"/><Relationship Id="rId4" Type="http://schemas.openxmlformats.org/officeDocument/2006/relationships/image" Target="../media/image42.jpeg"/><Relationship Id="rId9" Type="http://schemas.openxmlformats.org/officeDocument/2006/relationships/oleObject" Target="../embeddings/oleObject3.bin"/><Relationship Id="rId14" Type="http://schemas.openxmlformats.org/officeDocument/2006/relationships/image" Target="../media/image5.emf"/><Relationship Id="rId22" Type="http://schemas.openxmlformats.org/officeDocument/2006/relationships/oleObject" Target="../embeddings/oleObject10.bin"/></Relationships>
</file>

<file path=ppt/slides/_rels/slide20.xml.rels><?xml version="1.0" encoding="UTF-8" standalone="yes"?>
<Relationships xmlns="http://schemas.openxmlformats.org/package/2006/relationships"><Relationship Id="rId8" Type="http://schemas.openxmlformats.org/officeDocument/2006/relationships/image" Target="../media/image58.emf"/><Relationship Id="rId13" Type="http://schemas.openxmlformats.org/officeDocument/2006/relationships/oleObject" Target="../embeddings/oleObject65.bin"/><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60.e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57.e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59.emf"/><Relationship Id="rId4" Type="http://schemas.openxmlformats.org/officeDocument/2006/relationships/image" Target="../media/image56.emf"/><Relationship Id="rId9" Type="http://schemas.openxmlformats.org/officeDocument/2006/relationships/oleObject" Target="../embeddings/oleObject63.bin"/><Relationship Id="rId14" Type="http://schemas.openxmlformats.org/officeDocument/2006/relationships/image" Target="../media/image6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6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64.emf"/><Relationship Id="rId5" Type="http://schemas.openxmlformats.org/officeDocument/2006/relationships/oleObject" Target="../embeddings/oleObject68.bin"/><Relationship Id="rId4" Type="http://schemas.openxmlformats.org/officeDocument/2006/relationships/image" Target="../media/image63.emf"/></Relationships>
</file>

<file path=ppt/slides/_rels/slide23.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66.emf"/><Relationship Id="rId5" Type="http://schemas.openxmlformats.org/officeDocument/2006/relationships/oleObject" Target="../embeddings/oleObject70.bin"/><Relationship Id="rId4" Type="http://schemas.openxmlformats.org/officeDocument/2006/relationships/image" Target="../media/image65.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69.emf"/><Relationship Id="rId5" Type="http://schemas.openxmlformats.org/officeDocument/2006/relationships/oleObject" Target="../embeddings/oleObject73.bin"/><Relationship Id="rId4" Type="http://schemas.openxmlformats.org/officeDocument/2006/relationships/image" Target="../media/image68.emf"/></Relationships>
</file>

<file path=ppt/slides/_rels/slide25.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70.emf"/><Relationship Id="rId5" Type="http://schemas.openxmlformats.org/officeDocument/2006/relationships/oleObject" Target="../embeddings/oleObject75.bin"/><Relationship Id="rId10" Type="http://schemas.openxmlformats.org/officeDocument/2006/relationships/image" Target="../media/image350.png"/><Relationship Id="rId4" Type="http://schemas.openxmlformats.org/officeDocument/2006/relationships/image" Target="../media/image68.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73.emf"/><Relationship Id="rId5" Type="http://schemas.openxmlformats.org/officeDocument/2006/relationships/oleObject" Target="../embeddings/oleObject78.bin"/><Relationship Id="rId4" Type="http://schemas.openxmlformats.org/officeDocument/2006/relationships/image" Target="../media/image72.emf"/></Relationships>
</file>

<file path=ppt/slides/_rels/slide27.xml.rels><?xml version="1.0" encoding="UTF-8" standalone="yes"?>
<Relationships xmlns="http://schemas.openxmlformats.org/package/2006/relationships"><Relationship Id="rId8" Type="http://schemas.openxmlformats.org/officeDocument/2006/relationships/image" Target="../media/image76.emf"/><Relationship Id="rId13" Type="http://schemas.openxmlformats.org/officeDocument/2006/relationships/oleObject" Target="../embeddings/oleObject84.bin"/><Relationship Id="rId18" Type="http://schemas.openxmlformats.org/officeDocument/2006/relationships/image" Target="../media/image81.emf"/><Relationship Id="rId3" Type="http://schemas.openxmlformats.org/officeDocument/2006/relationships/oleObject" Target="../embeddings/oleObject79.bin"/><Relationship Id="rId21" Type="http://schemas.openxmlformats.org/officeDocument/2006/relationships/oleObject" Target="../embeddings/oleObject88.bin"/><Relationship Id="rId7" Type="http://schemas.openxmlformats.org/officeDocument/2006/relationships/oleObject" Target="../embeddings/oleObject81.bin"/><Relationship Id="rId12" Type="http://schemas.openxmlformats.org/officeDocument/2006/relationships/image" Target="../media/image78.emf"/><Relationship Id="rId17" Type="http://schemas.openxmlformats.org/officeDocument/2006/relationships/oleObject" Target="../embeddings/oleObject86.bin"/><Relationship Id="rId2" Type="http://schemas.openxmlformats.org/officeDocument/2006/relationships/slideLayout" Target="../slideLayouts/slideLayout1.xml"/><Relationship Id="rId16" Type="http://schemas.openxmlformats.org/officeDocument/2006/relationships/image" Target="../media/image80.emf"/><Relationship Id="rId20" Type="http://schemas.openxmlformats.org/officeDocument/2006/relationships/image" Target="../media/image82.emf"/><Relationship Id="rId1" Type="http://schemas.openxmlformats.org/officeDocument/2006/relationships/vmlDrawing" Target="../drawings/vmlDrawing21.vml"/><Relationship Id="rId6" Type="http://schemas.openxmlformats.org/officeDocument/2006/relationships/image" Target="../media/image75.emf"/><Relationship Id="rId11" Type="http://schemas.openxmlformats.org/officeDocument/2006/relationships/oleObject" Target="../embeddings/oleObject83.bin"/><Relationship Id="rId24" Type="http://schemas.openxmlformats.org/officeDocument/2006/relationships/image" Target="../media/image84.emf"/><Relationship Id="rId5" Type="http://schemas.openxmlformats.org/officeDocument/2006/relationships/oleObject" Target="../embeddings/oleObject80.bin"/><Relationship Id="rId15" Type="http://schemas.openxmlformats.org/officeDocument/2006/relationships/oleObject" Target="../embeddings/oleObject85.bin"/><Relationship Id="rId23" Type="http://schemas.openxmlformats.org/officeDocument/2006/relationships/oleObject" Target="../embeddings/oleObject89.bin"/><Relationship Id="rId10" Type="http://schemas.openxmlformats.org/officeDocument/2006/relationships/image" Target="../media/image77.emf"/><Relationship Id="rId19" Type="http://schemas.openxmlformats.org/officeDocument/2006/relationships/oleObject" Target="../embeddings/oleObject87.bin"/><Relationship Id="rId4" Type="http://schemas.openxmlformats.org/officeDocument/2006/relationships/image" Target="../media/image74.emf"/><Relationship Id="rId9" Type="http://schemas.openxmlformats.org/officeDocument/2006/relationships/oleObject" Target="../embeddings/oleObject82.bin"/><Relationship Id="rId14" Type="http://schemas.openxmlformats.org/officeDocument/2006/relationships/image" Target="../media/image79.emf"/><Relationship Id="rId22" Type="http://schemas.openxmlformats.org/officeDocument/2006/relationships/image" Target="../media/image8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5.e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image" Target="../media/image42.jpeg"/><Relationship Id="rId7" Type="http://schemas.openxmlformats.org/officeDocument/2006/relationships/image" Target="../media/image87.png"/><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oleObject" Target="../embeddings/oleObject92.bin"/><Relationship Id="rId5" Type="http://schemas.openxmlformats.org/officeDocument/2006/relationships/image" Target="../media/image86.png"/><Relationship Id="rId4" Type="http://schemas.openxmlformats.org/officeDocument/2006/relationships/oleObject" Target="../embeddings/oleObject91.bin"/><Relationship Id="rId9" Type="http://schemas.openxmlformats.org/officeDocument/2006/relationships/image" Target="../media/image88.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5.bin"/><Relationship Id="rId18" Type="http://schemas.openxmlformats.org/officeDocument/2006/relationships/image" Target="../media/image14.emf"/><Relationship Id="rId3" Type="http://schemas.openxmlformats.org/officeDocument/2006/relationships/notesSlide" Target="../notesSlides/notesSlide3.xml"/><Relationship Id="rId7" Type="http://schemas.openxmlformats.org/officeDocument/2006/relationships/image" Target="../media/image10.emf"/><Relationship Id="rId12" Type="http://schemas.openxmlformats.org/officeDocument/2006/relationships/image" Target="../media/image11.emf"/><Relationship Id="rId17" Type="http://schemas.openxmlformats.org/officeDocument/2006/relationships/oleObject" Target="../embeddings/oleObject17.bin"/><Relationship Id="rId2" Type="http://schemas.openxmlformats.org/officeDocument/2006/relationships/slideLayout" Target="../slideLayouts/slideLayout1.xml"/><Relationship Id="rId16" Type="http://schemas.openxmlformats.org/officeDocument/2006/relationships/image" Target="../media/image13.emf"/><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oleObject" Target="../embeddings/oleObject14.bin"/><Relationship Id="rId5" Type="http://schemas.openxmlformats.org/officeDocument/2006/relationships/image" Target="../media/image1.emf"/><Relationship Id="rId15" Type="http://schemas.openxmlformats.org/officeDocument/2006/relationships/oleObject" Target="../embeddings/oleObject16.bin"/><Relationship Id="rId10" Type="http://schemas.openxmlformats.org/officeDocument/2006/relationships/image" Target="../media/image42.jpeg"/><Relationship Id="rId4" Type="http://schemas.openxmlformats.org/officeDocument/2006/relationships/oleObject" Target="../embeddings/oleObject11.bin"/><Relationship Id="rId9" Type="http://schemas.openxmlformats.org/officeDocument/2006/relationships/image" Target="../media/image5.emf"/><Relationship Id="rId14" Type="http://schemas.openxmlformats.org/officeDocument/2006/relationships/image" Target="../media/image12.emf"/></Relationships>
</file>

<file path=ppt/slides/_rels/slide30.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oleObject" Target="../embeddings/oleObject98.bin"/><Relationship Id="rId3" Type="http://schemas.openxmlformats.org/officeDocument/2006/relationships/notesSlide" Target="../notesSlides/notesSlide7.xml"/><Relationship Id="rId7" Type="http://schemas.openxmlformats.org/officeDocument/2006/relationships/image" Target="../media/image89.emf"/><Relationship Id="rId12" Type="http://schemas.openxmlformats.org/officeDocument/2006/relationships/image" Target="../media/image90.png"/><Relationship Id="rId2" Type="http://schemas.openxmlformats.org/officeDocument/2006/relationships/slideLayout" Target="../slideLayouts/slideLayout1.xml"/><Relationship Id="rId16" Type="http://schemas.openxmlformats.org/officeDocument/2006/relationships/image" Target="../media/image92.png"/><Relationship Id="rId1" Type="http://schemas.openxmlformats.org/officeDocument/2006/relationships/vmlDrawing" Target="../drawings/vmlDrawing24.vml"/><Relationship Id="rId6" Type="http://schemas.openxmlformats.org/officeDocument/2006/relationships/oleObject" Target="../embeddings/oleObject95.bin"/><Relationship Id="rId11" Type="http://schemas.openxmlformats.org/officeDocument/2006/relationships/oleObject" Target="../embeddings/oleObject97.bin"/><Relationship Id="rId5" Type="http://schemas.openxmlformats.org/officeDocument/2006/relationships/image" Target="../media/image86.png"/><Relationship Id="rId15" Type="http://schemas.openxmlformats.org/officeDocument/2006/relationships/oleObject" Target="../embeddings/oleObject99.bin"/><Relationship Id="rId10" Type="http://schemas.openxmlformats.org/officeDocument/2006/relationships/image" Target="../media/image87.png"/><Relationship Id="rId4" Type="http://schemas.openxmlformats.org/officeDocument/2006/relationships/oleObject" Target="../embeddings/oleObject94.bin"/><Relationship Id="rId9" Type="http://schemas.openxmlformats.org/officeDocument/2006/relationships/oleObject" Target="../embeddings/oleObject96.bin"/><Relationship Id="rId14" Type="http://schemas.openxmlformats.org/officeDocument/2006/relationships/image" Target="../media/image91.png"/></Relationships>
</file>

<file path=ppt/slides/_rels/slide31.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oleObject" Target="../embeddings/oleObject104.bin"/><Relationship Id="rId18" Type="http://schemas.openxmlformats.org/officeDocument/2006/relationships/image" Target="../media/image96.png"/><Relationship Id="rId3" Type="http://schemas.openxmlformats.org/officeDocument/2006/relationships/notesSlide" Target="../notesSlides/notesSlide8.xml"/><Relationship Id="rId7" Type="http://schemas.openxmlformats.org/officeDocument/2006/relationships/image" Target="../media/image93.png"/><Relationship Id="rId12" Type="http://schemas.openxmlformats.org/officeDocument/2006/relationships/image" Target="../media/image94.png"/><Relationship Id="rId17" Type="http://schemas.openxmlformats.org/officeDocument/2006/relationships/oleObject" Target="../embeddings/oleObject106.bin"/><Relationship Id="rId2" Type="http://schemas.openxmlformats.org/officeDocument/2006/relationships/slideLayout" Target="../slideLayouts/slideLayout1.xml"/><Relationship Id="rId16" Type="http://schemas.openxmlformats.org/officeDocument/2006/relationships/image" Target="../media/image95.png"/><Relationship Id="rId20" Type="http://schemas.openxmlformats.org/officeDocument/2006/relationships/image" Target="../media/image97.emf"/><Relationship Id="rId1" Type="http://schemas.openxmlformats.org/officeDocument/2006/relationships/vmlDrawing" Target="../drawings/vmlDrawing25.vml"/><Relationship Id="rId6" Type="http://schemas.openxmlformats.org/officeDocument/2006/relationships/oleObject" Target="../embeddings/oleObject101.bin"/><Relationship Id="rId11" Type="http://schemas.openxmlformats.org/officeDocument/2006/relationships/oleObject" Target="../embeddings/oleObject103.bin"/><Relationship Id="rId5" Type="http://schemas.openxmlformats.org/officeDocument/2006/relationships/image" Target="../media/image86.png"/><Relationship Id="rId15" Type="http://schemas.openxmlformats.org/officeDocument/2006/relationships/oleObject" Target="../embeddings/oleObject105.bin"/><Relationship Id="rId10" Type="http://schemas.openxmlformats.org/officeDocument/2006/relationships/image" Target="../media/image87.png"/><Relationship Id="rId19" Type="http://schemas.openxmlformats.org/officeDocument/2006/relationships/oleObject" Target="../embeddings/oleObject107.bin"/><Relationship Id="rId4" Type="http://schemas.openxmlformats.org/officeDocument/2006/relationships/oleObject" Target="../embeddings/oleObject100.bin"/><Relationship Id="rId9" Type="http://schemas.openxmlformats.org/officeDocument/2006/relationships/oleObject" Target="../embeddings/oleObject102.bin"/><Relationship Id="rId14" Type="http://schemas.openxmlformats.org/officeDocument/2006/relationships/image" Target="../media/image91.png"/></Relationships>
</file>

<file path=ppt/slides/_rels/slide32.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oleObject" Target="../embeddings/oleObject112.bin"/><Relationship Id="rId3" Type="http://schemas.openxmlformats.org/officeDocument/2006/relationships/notesSlide" Target="../notesSlides/notesSlide9.xml"/><Relationship Id="rId7" Type="http://schemas.openxmlformats.org/officeDocument/2006/relationships/oleObject" Target="../embeddings/oleObject109.bin"/><Relationship Id="rId12" Type="http://schemas.openxmlformats.org/officeDocument/2006/relationships/image" Target="../media/image90.png"/><Relationship Id="rId2" Type="http://schemas.openxmlformats.org/officeDocument/2006/relationships/slideLayout" Target="../slideLayouts/slideLayout1.xml"/><Relationship Id="rId16" Type="http://schemas.openxmlformats.org/officeDocument/2006/relationships/image" Target="../media/image92.png"/><Relationship Id="rId1" Type="http://schemas.openxmlformats.org/officeDocument/2006/relationships/vmlDrawing" Target="../drawings/vmlDrawing26.vml"/><Relationship Id="rId6" Type="http://schemas.openxmlformats.org/officeDocument/2006/relationships/image" Target="../media/image42.jpeg"/><Relationship Id="rId11" Type="http://schemas.openxmlformats.org/officeDocument/2006/relationships/oleObject" Target="../embeddings/oleObject111.bin"/><Relationship Id="rId5" Type="http://schemas.openxmlformats.org/officeDocument/2006/relationships/image" Target="../media/image86.png"/><Relationship Id="rId15" Type="http://schemas.openxmlformats.org/officeDocument/2006/relationships/oleObject" Target="../embeddings/oleObject113.bin"/><Relationship Id="rId10" Type="http://schemas.openxmlformats.org/officeDocument/2006/relationships/image" Target="../media/image98.png"/><Relationship Id="rId4" Type="http://schemas.openxmlformats.org/officeDocument/2006/relationships/oleObject" Target="../embeddings/oleObject108.bin"/><Relationship Id="rId9" Type="http://schemas.openxmlformats.org/officeDocument/2006/relationships/oleObject" Target="../embeddings/oleObject110.bin"/><Relationship Id="rId14" Type="http://schemas.openxmlformats.org/officeDocument/2006/relationships/image" Target="../media/image99.png"/></Relationships>
</file>

<file path=ppt/slides/_rels/slide33.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oleObject" Target="../embeddings/oleObject118.bin"/><Relationship Id="rId18" Type="http://schemas.openxmlformats.org/officeDocument/2006/relationships/image" Target="../media/image102.emf"/><Relationship Id="rId3" Type="http://schemas.openxmlformats.org/officeDocument/2006/relationships/notesSlide" Target="../notesSlides/notesSlide10.xml"/><Relationship Id="rId7" Type="http://schemas.openxmlformats.org/officeDocument/2006/relationships/image" Target="../media/image100.png"/><Relationship Id="rId12" Type="http://schemas.openxmlformats.org/officeDocument/2006/relationships/image" Target="../media/image94.png"/><Relationship Id="rId17" Type="http://schemas.openxmlformats.org/officeDocument/2006/relationships/oleObject" Target="../embeddings/oleObject120.bin"/><Relationship Id="rId2" Type="http://schemas.openxmlformats.org/officeDocument/2006/relationships/slideLayout" Target="../slideLayouts/slideLayout1.xml"/><Relationship Id="rId16" Type="http://schemas.openxmlformats.org/officeDocument/2006/relationships/image" Target="../media/image95.png"/><Relationship Id="rId1" Type="http://schemas.openxmlformats.org/officeDocument/2006/relationships/vmlDrawing" Target="../drawings/vmlDrawing27.vml"/><Relationship Id="rId6" Type="http://schemas.openxmlformats.org/officeDocument/2006/relationships/oleObject" Target="../embeddings/oleObject115.bin"/><Relationship Id="rId11" Type="http://schemas.openxmlformats.org/officeDocument/2006/relationships/oleObject" Target="../embeddings/oleObject117.bin"/><Relationship Id="rId5" Type="http://schemas.openxmlformats.org/officeDocument/2006/relationships/image" Target="../media/image86.png"/><Relationship Id="rId15" Type="http://schemas.openxmlformats.org/officeDocument/2006/relationships/oleObject" Target="../embeddings/oleObject119.bin"/><Relationship Id="rId10" Type="http://schemas.openxmlformats.org/officeDocument/2006/relationships/image" Target="../media/image87.png"/><Relationship Id="rId4" Type="http://schemas.openxmlformats.org/officeDocument/2006/relationships/oleObject" Target="../embeddings/oleObject114.bin"/><Relationship Id="rId9" Type="http://schemas.openxmlformats.org/officeDocument/2006/relationships/oleObject" Target="../embeddings/oleObject116.bin"/><Relationship Id="rId14" Type="http://schemas.openxmlformats.org/officeDocument/2006/relationships/image" Target="../media/image101.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23.bin"/><Relationship Id="rId3" Type="http://schemas.openxmlformats.org/officeDocument/2006/relationships/notesSlide" Target="../notesSlides/notesSlide11.xml"/><Relationship Id="rId7" Type="http://schemas.openxmlformats.org/officeDocument/2006/relationships/image" Target="../media/image101.png"/><Relationship Id="rId12" Type="http://schemas.openxmlformats.org/officeDocument/2006/relationships/image" Target="../media/image54.png"/><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oleObject" Target="../embeddings/oleObject122.bin"/><Relationship Id="rId11" Type="http://schemas.openxmlformats.org/officeDocument/2006/relationships/image" Target="../media/image99.png"/><Relationship Id="rId5" Type="http://schemas.openxmlformats.org/officeDocument/2006/relationships/image" Target="../media/image103.png"/><Relationship Id="rId10" Type="http://schemas.openxmlformats.org/officeDocument/2006/relationships/oleObject" Target="../embeddings/oleObject124.bin"/><Relationship Id="rId4" Type="http://schemas.openxmlformats.org/officeDocument/2006/relationships/oleObject" Target="../embeddings/oleObject121.bin"/><Relationship Id="rId9" Type="http://schemas.openxmlformats.org/officeDocument/2006/relationships/image" Target="../media/image104.e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106.png"/><Relationship Id="rId3" Type="http://schemas.openxmlformats.org/officeDocument/2006/relationships/notesSlide" Target="../notesSlides/notesSlide12.xml"/><Relationship Id="rId7" Type="http://schemas.openxmlformats.org/officeDocument/2006/relationships/image" Target="../media/image105.png"/><Relationship Id="rId12" Type="http://schemas.openxmlformats.org/officeDocument/2006/relationships/oleObject" Target="../embeddings/oleObject129.bin"/><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oleObject" Target="../embeddings/oleObject126.bin"/><Relationship Id="rId11" Type="http://schemas.openxmlformats.org/officeDocument/2006/relationships/image" Target="../media/image98.png"/><Relationship Id="rId5" Type="http://schemas.openxmlformats.org/officeDocument/2006/relationships/image" Target="../media/image103.png"/><Relationship Id="rId10" Type="http://schemas.openxmlformats.org/officeDocument/2006/relationships/oleObject" Target="../embeddings/oleObject128.bin"/><Relationship Id="rId4" Type="http://schemas.openxmlformats.org/officeDocument/2006/relationships/oleObject" Target="../embeddings/oleObject125.bin"/><Relationship Id="rId9" Type="http://schemas.openxmlformats.org/officeDocument/2006/relationships/image" Target="../media/image10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image" Target="../media/image107.emf"/><Relationship Id="rId5" Type="http://schemas.openxmlformats.org/officeDocument/2006/relationships/oleObject" Target="../embeddings/oleObject130.bin"/><Relationship Id="rId4" Type="http://schemas.openxmlformats.org/officeDocument/2006/relationships/image" Target="../media/image10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oleObject" Target="../embeddings/oleObject18.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3.emf"/><Relationship Id="rId18" Type="http://schemas.openxmlformats.org/officeDocument/2006/relationships/oleObject" Target="../embeddings/oleObject28.bin"/><Relationship Id="rId26" Type="http://schemas.openxmlformats.org/officeDocument/2006/relationships/oleObject" Target="../embeddings/oleObject34.bin"/><Relationship Id="rId3" Type="http://schemas.openxmlformats.org/officeDocument/2006/relationships/notesSlide" Target="../notesSlides/notesSlide4.xml"/><Relationship Id="rId21" Type="http://schemas.openxmlformats.org/officeDocument/2006/relationships/image" Target="../media/image26.emf"/><Relationship Id="rId7" Type="http://schemas.openxmlformats.org/officeDocument/2006/relationships/image" Target="../media/image20.emf"/><Relationship Id="rId12" Type="http://schemas.openxmlformats.org/officeDocument/2006/relationships/oleObject" Target="../embeddings/oleObject25.bin"/><Relationship Id="rId17" Type="http://schemas.openxmlformats.org/officeDocument/2006/relationships/image" Target="../media/image25.emf"/><Relationship Id="rId25" Type="http://schemas.openxmlformats.org/officeDocument/2006/relationships/oleObject" Target="../embeddings/oleObject33.bin"/><Relationship Id="rId2" Type="http://schemas.openxmlformats.org/officeDocument/2006/relationships/slideLayout" Target="../slideLayouts/slideLayout2.xml"/><Relationship Id="rId16" Type="http://schemas.openxmlformats.org/officeDocument/2006/relationships/oleObject" Target="../embeddings/oleObject27.bin"/><Relationship Id="rId20" Type="http://schemas.openxmlformats.org/officeDocument/2006/relationships/oleObject" Target="../embeddings/oleObject30.bin"/><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image" Target="../media/image22.emf"/><Relationship Id="rId24" Type="http://schemas.openxmlformats.org/officeDocument/2006/relationships/oleObject" Target="../embeddings/oleObject32.bin"/><Relationship Id="rId5" Type="http://schemas.openxmlformats.org/officeDocument/2006/relationships/image" Target="../media/image19.emf"/><Relationship Id="rId15" Type="http://schemas.openxmlformats.org/officeDocument/2006/relationships/image" Target="../media/image24.emf"/><Relationship Id="rId23" Type="http://schemas.openxmlformats.org/officeDocument/2006/relationships/image" Target="../media/image27.emf"/><Relationship Id="rId10" Type="http://schemas.openxmlformats.org/officeDocument/2006/relationships/oleObject" Target="../embeddings/oleObject24.bin"/><Relationship Id="rId19" Type="http://schemas.openxmlformats.org/officeDocument/2006/relationships/oleObject" Target="../embeddings/oleObject29.bin"/><Relationship Id="rId4" Type="http://schemas.openxmlformats.org/officeDocument/2006/relationships/oleObject" Target="../embeddings/oleObject21.bin"/><Relationship Id="rId9" Type="http://schemas.openxmlformats.org/officeDocument/2006/relationships/image" Target="../media/image21.emf"/><Relationship Id="rId14" Type="http://schemas.openxmlformats.org/officeDocument/2006/relationships/oleObject" Target="../embeddings/oleObject26.bin"/><Relationship Id="rId22" Type="http://schemas.openxmlformats.org/officeDocument/2006/relationships/oleObject" Target="../embeddings/oleObject31.bin"/><Relationship Id="rId27" Type="http://schemas.openxmlformats.org/officeDocument/2006/relationships/image" Target="../media/image28.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31.emf"/><Relationship Id="rId18" Type="http://schemas.openxmlformats.org/officeDocument/2006/relationships/oleObject" Target="../embeddings/oleObject42.bin"/><Relationship Id="rId26" Type="http://schemas.openxmlformats.org/officeDocument/2006/relationships/oleObject" Target="../embeddings/oleObject46.bin"/><Relationship Id="rId3" Type="http://schemas.openxmlformats.org/officeDocument/2006/relationships/notesSlide" Target="../notesSlides/notesSlide5.xml"/><Relationship Id="rId21" Type="http://schemas.openxmlformats.org/officeDocument/2006/relationships/image" Target="../media/image33.emf"/><Relationship Id="rId7" Type="http://schemas.openxmlformats.org/officeDocument/2006/relationships/image" Target="../media/image19.emf"/><Relationship Id="rId12" Type="http://schemas.openxmlformats.org/officeDocument/2006/relationships/oleObject" Target="../embeddings/oleObject39.bin"/><Relationship Id="rId17" Type="http://schemas.openxmlformats.org/officeDocument/2006/relationships/image" Target="../media/image25.emf"/><Relationship Id="rId25" Type="http://schemas.openxmlformats.org/officeDocument/2006/relationships/image" Target="../media/image35.emf"/><Relationship Id="rId2" Type="http://schemas.openxmlformats.org/officeDocument/2006/relationships/slideLayout" Target="../slideLayouts/slideLayout2.xml"/><Relationship Id="rId16" Type="http://schemas.openxmlformats.org/officeDocument/2006/relationships/oleObject" Target="../embeddings/oleObject41.bin"/><Relationship Id="rId20" Type="http://schemas.openxmlformats.org/officeDocument/2006/relationships/oleObject" Target="../embeddings/oleObject43.bin"/><Relationship Id="rId1" Type="http://schemas.openxmlformats.org/officeDocument/2006/relationships/vmlDrawing" Target="../drawings/vmlDrawing7.vml"/><Relationship Id="rId6" Type="http://schemas.openxmlformats.org/officeDocument/2006/relationships/oleObject" Target="../embeddings/oleObject36.bin"/><Relationship Id="rId11" Type="http://schemas.openxmlformats.org/officeDocument/2006/relationships/image" Target="../media/image30.emf"/><Relationship Id="rId24" Type="http://schemas.openxmlformats.org/officeDocument/2006/relationships/oleObject" Target="../embeddings/oleObject45.bin"/><Relationship Id="rId5" Type="http://schemas.openxmlformats.org/officeDocument/2006/relationships/image" Target="../media/image29.emf"/><Relationship Id="rId15" Type="http://schemas.openxmlformats.org/officeDocument/2006/relationships/image" Target="../media/image24.emf"/><Relationship Id="rId23" Type="http://schemas.openxmlformats.org/officeDocument/2006/relationships/image" Target="../media/image34.emf"/><Relationship Id="rId10" Type="http://schemas.openxmlformats.org/officeDocument/2006/relationships/oleObject" Target="../embeddings/oleObject38.bin"/><Relationship Id="rId19" Type="http://schemas.openxmlformats.org/officeDocument/2006/relationships/image" Target="../media/image32.emf"/><Relationship Id="rId4" Type="http://schemas.openxmlformats.org/officeDocument/2006/relationships/oleObject" Target="../embeddings/oleObject35.bin"/><Relationship Id="rId9" Type="http://schemas.openxmlformats.org/officeDocument/2006/relationships/image" Target="../media/image21.emf"/><Relationship Id="rId14" Type="http://schemas.openxmlformats.org/officeDocument/2006/relationships/oleObject" Target="../embeddings/oleObject40.bin"/><Relationship Id="rId22" Type="http://schemas.openxmlformats.org/officeDocument/2006/relationships/oleObject" Target="../embeddings/oleObject44.bin"/><Relationship Id="rId27" Type="http://schemas.openxmlformats.org/officeDocument/2006/relationships/image" Target="../media/image3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announcements</a:t>
            </a:r>
          </a:p>
        </p:txBody>
      </p:sp>
      <p:sp>
        <p:nvSpPr>
          <p:cNvPr id="2" name="TextBox 1">
            <a:extLst>
              <a:ext uri="{FF2B5EF4-FFF2-40B4-BE49-F238E27FC236}">
                <a16:creationId xmlns:a16="http://schemas.microsoft.com/office/drawing/2014/main" id="{55BABC8B-60A1-CB42-8609-7E85B9745CAD}"/>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 </a:t>
            </a:r>
          </a:p>
        </p:txBody>
      </p:sp>
    </p:spTree>
    <p:extLst>
      <p:ext uri="{BB962C8B-B14F-4D97-AF65-F5344CB8AC3E}">
        <p14:creationId xmlns:p14="http://schemas.microsoft.com/office/powerpoint/2010/main" val="4032749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1257"/>
          </a:xfrm>
        </p:spPr>
        <p:txBody>
          <a:bodyPr/>
          <a:lstStyle/>
          <a:p>
            <a:r>
              <a:rPr lang="en-US" dirty="0"/>
              <a:t>Things To Know About I</a:t>
            </a:r>
          </a:p>
        </p:txBody>
      </p:sp>
      <p:sp>
        <p:nvSpPr>
          <p:cNvPr id="3" name="Content Placeholder 2"/>
          <p:cNvSpPr>
            <a:spLocks noGrp="1"/>
          </p:cNvSpPr>
          <p:nvPr>
            <p:ph idx="1"/>
          </p:nvPr>
        </p:nvSpPr>
        <p:spPr>
          <a:xfrm>
            <a:off x="267628" y="1214724"/>
            <a:ext cx="8675649" cy="5026378"/>
          </a:xfrm>
        </p:spPr>
        <p:txBody>
          <a:bodyPr>
            <a:normAutofit/>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Every object </a:t>
            </a:r>
            <a:r>
              <a:rPr lang="en-US" sz="2000" dirty="0"/>
              <a:t>has a </a:t>
            </a:r>
            <a:r>
              <a:rPr lang="en-US" sz="2000" i="1" dirty="0"/>
              <a:t>moment of inertia </a:t>
            </a:r>
            <a:r>
              <a:rPr lang="en-US" sz="2000" dirty="0"/>
              <a:t>expression that allows you to determine its rotational inertia about a particular axis. A </a:t>
            </a:r>
            <a:r>
              <a:rPr lang="en-US" sz="2000" dirty="0">
                <a:solidFill>
                  <a:srgbClr val="152CC2"/>
                </a:solidFill>
              </a:rPr>
              <a:t>greater </a:t>
            </a:r>
            <a:r>
              <a:rPr lang="en-US" sz="2000" i="1" dirty="0">
                <a:solidFill>
                  <a:srgbClr val="152CC2"/>
                </a:solidFill>
              </a:rPr>
              <a:t>moment of inertia </a:t>
            </a:r>
            <a:r>
              <a:rPr lang="en-US" sz="2000" dirty="0">
                <a:solidFill>
                  <a:srgbClr val="152CC2"/>
                </a:solidFill>
              </a:rPr>
              <a:t>means </a:t>
            </a:r>
            <a:r>
              <a:rPr lang="en-US" sz="2000" dirty="0"/>
              <a:t>it’s </a:t>
            </a:r>
            <a:r>
              <a:rPr lang="en-US" sz="2000" dirty="0">
                <a:solidFill>
                  <a:srgbClr val="152CC2"/>
                </a:solidFill>
              </a:rPr>
              <a:t>harder to change the object’s rotation motion </a:t>
            </a:r>
            <a:r>
              <a:rPr lang="en-US" sz="2000" dirty="0"/>
              <a:t>(just like more mass means it’s harder to accelerate an object).</a:t>
            </a:r>
          </a:p>
          <a:p>
            <a:pPr marL="0" indent="0">
              <a:buNone/>
            </a:pPr>
            <a:r>
              <a:rPr lang="en-US" sz="2000" dirty="0"/>
              <a:t>     </a:t>
            </a:r>
            <a:r>
              <a:rPr lang="en-US" sz="2000" dirty="0">
                <a:solidFill>
                  <a:srgbClr val="FF0000"/>
                </a:solidFill>
                <a:latin typeface="Apple Chancery" panose="03020702040506060504" pitchFamily="66" charset="-79"/>
                <a:cs typeface="Apple Chancery" panose="03020702040506060504" pitchFamily="66" charset="-79"/>
              </a:rPr>
              <a:t>These expressions </a:t>
            </a:r>
            <a:r>
              <a:rPr lang="en-US" sz="2000" dirty="0"/>
              <a:t>can be derived using calculus. </a:t>
            </a:r>
            <a:r>
              <a:rPr lang="en-US" sz="2000" u="sng" dirty="0"/>
              <a:t>This is not something you will be tested on</a:t>
            </a:r>
            <a:r>
              <a:rPr lang="en-US" sz="2000" dirty="0"/>
              <a:t>. </a:t>
            </a:r>
          </a:p>
          <a:p>
            <a:pPr lvl="1"/>
            <a:r>
              <a:rPr lang="en-US" dirty="0">
                <a:solidFill>
                  <a:srgbClr val="FF0000"/>
                </a:solidFill>
                <a:latin typeface="Apple Chancery" panose="03020702040506060504" pitchFamily="66" charset="-79"/>
                <a:cs typeface="Apple Chancery" panose="03020702040506060504" pitchFamily="66" charset="-79"/>
              </a:rPr>
              <a:t>You should know </a:t>
            </a:r>
            <a:r>
              <a:rPr lang="en-US" dirty="0"/>
              <a:t>that the </a:t>
            </a:r>
            <a:r>
              <a:rPr lang="en-US" dirty="0">
                <a:solidFill>
                  <a:srgbClr val="152CC2"/>
                </a:solidFill>
              </a:rPr>
              <a:t>general form for </a:t>
            </a:r>
            <a:r>
              <a:rPr lang="en-US" i="1" dirty="0">
                <a:solidFill>
                  <a:srgbClr val="152CC2"/>
                </a:solidFill>
              </a:rPr>
              <a:t>moment of inertia </a:t>
            </a:r>
            <a:r>
              <a:rPr lang="en-US" dirty="0">
                <a:solidFill>
                  <a:srgbClr val="152CC2"/>
                </a:solidFill>
              </a:rPr>
              <a:t>for a point mass is </a:t>
            </a:r>
            <a:r>
              <a:rPr lang="en-US" b="1" dirty="0">
                <a:solidFill>
                  <a:srgbClr val="FF0000"/>
                </a:solidFill>
              </a:rPr>
              <a:t>mr</a:t>
            </a:r>
            <a:r>
              <a:rPr lang="en-US" b="1" baseline="30000" dirty="0">
                <a:solidFill>
                  <a:srgbClr val="FF0000"/>
                </a:solidFill>
              </a:rPr>
              <a:t>2</a:t>
            </a:r>
            <a:r>
              <a:rPr lang="en-US" dirty="0">
                <a:solidFill>
                  <a:schemeClr val="accent1"/>
                </a:solidFill>
              </a:rPr>
              <a:t> </a:t>
            </a:r>
            <a:r>
              <a:rPr lang="en-US" dirty="0"/>
              <a:t>(where r is the distance between the axis of rotation and the location of the point mass)</a:t>
            </a:r>
          </a:p>
          <a:p>
            <a:pPr lvl="1"/>
            <a:r>
              <a:rPr lang="en-US" dirty="0">
                <a:solidFill>
                  <a:srgbClr val="FF0000"/>
                </a:solidFill>
                <a:latin typeface="Apple Chancery" panose="03020702040506060504" pitchFamily="66" charset="-79"/>
                <a:cs typeface="Apple Chancery" panose="03020702040506060504" pitchFamily="66" charset="-79"/>
              </a:rPr>
              <a:t>If there are</a:t>
            </a:r>
            <a:r>
              <a:rPr lang="en-US" dirty="0"/>
              <a:t> </a:t>
            </a:r>
            <a:r>
              <a:rPr lang="en-US" dirty="0">
                <a:solidFill>
                  <a:srgbClr val="152CC2"/>
                </a:solidFill>
              </a:rPr>
              <a:t>multiple point masses</a:t>
            </a:r>
            <a:r>
              <a:rPr lang="en-US" dirty="0"/>
              <a:t>, you just </a:t>
            </a:r>
            <a:r>
              <a:rPr lang="en-US" dirty="0">
                <a:solidFill>
                  <a:srgbClr val="FF0000"/>
                </a:solidFill>
              </a:rPr>
              <a:t>sum their individual I’s</a:t>
            </a:r>
            <a:r>
              <a:rPr lang="en-US" dirty="0"/>
              <a:t>.</a:t>
            </a:r>
          </a:p>
          <a:p>
            <a:pPr lvl="1"/>
            <a:r>
              <a:rPr lang="en-US" dirty="0">
                <a:solidFill>
                  <a:srgbClr val="FF0000"/>
                </a:solidFill>
                <a:latin typeface="Apple Chancery" panose="03020702040506060504" pitchFamily="66" charset="-79"/>
                <a:cs typeface="Apple Chancery" panose="03020702040506060504" pitchFamily="66" charset="-79"/>
              </a:rPr>
              <a:t>For more complicated shapes</a:t>
            </a:r>
            <a:r>
              <a:rPr lang="en-US" dirty="0"/>
              <a:t>, </a:t>
            </a:r>
            <a:r>
              <a:rPr lang="en-US" dirty="0">
                <a:solidFill>
                  <a:srgbClr val="152CC2"/>
                </a:solidFill>
              </a:rPr>
              <a:t>you’ll be given the I </a:t>
            </a:r>
            <a:r>
              <a:rPr lang="en-US" dirty="0"/>
              <a:t>for that shape (or given everything else and asked to find it—see table on next slide).</a:t>
            </a:r>
          </a:p>
          <a:p>
            <a:pPr marL="0" indent="0">
              <a:buNone/>
            </a:pPr>
            <a:r>
              <a:rPr lang="en-US" dirty="0">
                <a:solidFill>
                  <a:srgbClr val="FF0000"/>
                </a:solidFill>
                <a:latin typeface="Apple Chancery" panose="03020702040506060504" pitchFamily="66" charset="-79"/>
                <a:cs typeface="Apple Chancery" panose="03020702040506060504" pitchFamily="66" charset="-79"/>
              </a:rPr>
              <a:t>If you know </a:t>
            </a:r>
            <a:r>
              <a:rPr lang="en-US" sz="2000" dirty="0"/>
              <a:t>the </a:t>
            </a:r>
            <a:r>
              <a:rPr lang="en-US" sz="2000" dirty="0">
                <a:solidFill>
                  <a:srgbClr val="152CC2"/>
                </a:solidFill>
              </a:rPr>
              <a:t>moment of inertia about an axis thru the center of mass </a:t>
            </a:r>
            <a:r>
              <a:rPr lang="en-US" sz="2000" dirty="0"/>
              <a:t>and need one </a:t>
            </a:r>
            <a:r>
              <a:rPr lang="en-US" sz="2000" dirty="0">
                <a:solidFill>
                  <a:srgbClr val="152CC2"/>
                </a:solidFill>
              </a:rPr>
              <a:t>about a parallel axis</a:t>
            </a:r>
            <a:r>
              <a:rPr lang="en-US" sz="2000" dirty="0"/>
              <a:t>, </a:t>
            </a:r>
            <a:r>
              <a:rPr lang="en-US" sz="2000" dirty="0">
                <a:solidFill>
                  <a:srgbClr val="152CC2"/>
                </a:solidFill>
              </a:rPr>
              <a:t>use</a:t>
            </a:r>
            <a:r>
              <a:rPr lang="en-US" sz="2000" dirty="0"/>
              <a:t> the </a:t>
            </a:r>
            <a:r>
              <a:rPr lang="en-US" sz="2000" dirty="0">
                <a:solidFill>
                  <a:srgbClr val="FF0000"/>
                </a:solidFill>
              </a:rPr>
              <a:t>Parallel Axis Theorem</a:t>
            </a:r>
            <a:r>
              <a:rPr lang="en-US" sz="2000" dirty="0"/>
              <a:t> (three slides down):</a:t>
            </a:r>
          </a:p>
        </p:txBody>
      </p:sp>
      <mc:AlternateContent xmlns:mc="http://schemas.openxmlformats.org/markup-compatibility/2006" xmlns:a14="http://schemas.microsoft.com/office/drawing/2010/main">
        <mc:Choice Requires="a14">
          <p:sp>
            <p:nvSpPr>
              <p:cNvPr id="4" name="TextBox 3"/>
              <p:cNvSpPr txBox="1"/>
              <p:nvPr/>
            </p:nvSpPr>
            <p:spPr>
              <a:xfrm>
                <a:off x="3391018" y="6072274"/>
                <a:ext cx="2428870" cy="337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b="0" i="1" smtClean="0">
                              <a:solidFill>
                                <a:srgbClr val="FF0000"/>
                              </a:solidFill>
                              <a:latin typeface="Cambria Math" charset="0"/>
                            </a:rPr>
                            <m:t>𝐼</m:t>
                          </m:r>
                        </m:e>
                        <m:sub>
                          <m:r>
                            <a:rPr lang="en-US" sz="2000" b="0" i="1" smtClean="0">
                              <a:solidFill>
                                <a:srgbClr val="FF0000"/>
                              </a:solidFill>
                              <a:latin typeface="Cambria Math" charset="0"/>
                            </a:rPr>
                            <m:t>𝑝𝑎𝑟𝑎𝑙𝑙𝑒𝑙</m:t>
                          </m:r>
                        </m:sub>
                      </m:sSub>
                      <m:r>
                        <a:rPr lang="en-US" sz="2000" b="0" i="1" smtClean="0">
                          <a:solidFill>
                            <a:srgbClr val="FF0000"/>
                          </a:solidFill>
                          <a:latin typeface="Cambria Math"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charset="0"/>
                            </a:rPr>
                            <m:t>𝐼</m:t>
                          </m:r>
                        </m:e>
                        <m:sub>
                          <m:r>
                            <a:rPr lang="en-US" sz="2000" b="0" i="1" smtClean="0">
                              <a:solidFill>
                                <a:srgbClr val="FF0000"/>
                              </a:solidFill>
                              <a:latin typeface="Cambria Math" charset="0"/>
                            </a:rPr>
                            <m:t>𝑐𝑚</m:t>
                          </m:r>
                        </m:sub>
                      </m:sSub>
                      <m:r>
                        <a:rPr lang="en-US" sz="2000" b="0" i="1" smtClean="0">
                          <a:solidFill>
                            <a:srgbClr val="FF0000"/>
                          </a:solidFill>
                          <a:latin typeface="Cambria Math" charset="0"/>
                        </a:rPr>
                        <m:t>+</m:t>
                      </m:r>
                      <m:r>
                        <a:rPr lang="en-US" sz="2000" b="0" i="1" smtClean="0">
                          <a:solidFill>
                            <a:srgbClr val="FF0000"/>
                          </a:solidFill>
                          <a:latin typeface="Cambria Math" charset="0"/>
                        </a:rPr>
                        <m:t>𝑀</m:t>
                      </m:r>
                      <m:sSup>
                        <m:sSupPr>
                          <m:ctrlPr>
                            <a:rPr lang="en-US" sz="2000" b="0" i="1" smtClean="0">
                              <a:solidFill>
                                <a:srgbClr val="FF0000"/>
                              </a:solidFill>
                              <a:latin typeface="Cambria Math" panose="02040503050406030204" pitchFamily="18" charset="0"/>
                            </a:rPr>
                          </m:ctrlPr>
                        </m:sSupPr>
                        <m:e>
                          <m:r>
                            <a:rPr lang="en-US" sz="2000" b="0" i="1" smtClean="0">
                              <a:solidFill>
                                <a:srgbClr val="FF0000"/>
                              </a:solidFill>
                              <a:latin typeface="Cambria Math" charset="0"/>
                            </a:rPr>
                            <m:t>𝑑</m:t>
                          </m:r>
                        </m:e>
                        <m:sup>
                          <m:r>
                            <a:rPr lang="en-US" sz="2000" b="0" i="1" smtClean="0">
                              <a:solidFill>
                                <a:srgbClr val="FF0000"/>
                              </a:solidFill>
                              <a:latin typeface="Cambria Math" charset="0"/>
                            </a:rPr>
                            <m:t>2</m:t>
                          </m:r>
                        </m:sup>
                      </m:sSup>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3391018" y="6072274"/>
                <a:ext cx="2428870" cy="337657"/>
              </a:xfrm>
              <a:prstGeom prst="rect">
                <a:avLst/>
              </a:prstGeom>
              <a:blipFill>
                <a:blip r:embed="rId2"/>
                <a:stretch>
                  <a:fillRect l="-1036" b="-2222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9A0C257-4E66-3844-87EF-80B304EF6B38}"/>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10.) </a:t>
            </a:r>
          </a:p>
        </p:txBody>
      </p:sp>
    </p:spTree>
    <p:extLst>
      <p:ext uri="{BB962C8B-B14F-4D97-AF65-F5344CB8AC3E}">
        <p14:creationId xmlns:p14="http://schemas.microsoft.com/office/powerpoint/2010/main" val="340081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3" name="Rectangle 163"/>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8" name="TextBox 17"/>
          <p:cNvSpPr txBox="1"/>
          <p:nvPr/>
        </p:nvSpPr>
        <p:spPr>
          <a:xfrm>
            <a:off x="205869" y="390730"/>
            <a:ext cx="3502531" cy="830997"/>
          </a:xfrm>
          <a:prstGeom prst="rect">
            <a:avLst/>
          </a:prstGeom>
          <a:noFill/>
        </p:spPr>
        <p:txBody>
          <a:bodyPr wrap="square" rtlCol="0">
            <a:spAutoFit/>
          </a:bodyPr>
          <a:lstStyle/>
          <a:p>
            <a:r>
              <a:rPr lang="en-US" sz="2800" dirty="0">
                <a:solidFill>
                  <a:srgbClr val="FF0000"/>
                </a:solidFill>
                <a:latin typeface="Apple Chancery"/>
                <a:cs typeface="Apple Chancery"/>
              </a:rPr>
              <a:t>The table from </a:t>
            </a:r>
            <a:r>
              <a:rPr lang="en-US" sz="2000" i="1" dirty="0" err="1">
                <a:solidFill>
                  <a:srgbClr val="0000FF"/>
                </a:solidFill>
                <a:latin typeface="Times New Roman"/>
                <a:cs typeface="Times New Roman"/>
              </a:rPr>
              <a:t>Fletch’s</a:t>
            </a:r>
            <a:r>
              <a:rPr lang="en-US" sz="2000" i="1" dirty="0">
                <a:solidFill>
                  <a:srgbClr val="0000FF"/>
                </a:solidFill>
                <a:latin typeface="Times New Roman"/>
                <a:cs typeface="Times New Roman"/>
              </a:rPr>
              <a:t> book </a:t>
            </a:r>
            <a:r>
              <a:rPr lang="en-US" sz="2000" dirty="0">
                <a:latin typeface="Times New Roman"/>
                <a:cs typeface="Times New Roman"/>
              </a:rPr>
              <a:t>is shown to the right.</a:t>
            </a:r>
            <a:endParaRPr lang="en-US" sz="2400" dirty="0">
              <a:latin typeface="Apple Chancery"/>
              <a:cs typeface="Apple Chancery"/>
            </a:endParaRPr>
          </a:p>
        </p:txBody>
      </p:sp>
      <p:sp>
        <p:nvSpPr>
          <p:cNvPr id="26" name="TextBox 25"/>
          <p:cNvSpPr txBox="1"/>
          <p:nvPr/>
        </p:nvSpPr>
        <p:spPr>
          <a:xfrm>
            <a:off x="8585201" y="6427113"/>
            <a:ext cx="444499" cy="461665"/>
          </a:xfrm>
          <a:prstGeom prst="rect">
            <a:avLst/>
          </a:prstGeom>
          <a:noFill/>
        </p:spPr>
        <p:txBody>
          <a:bodyPr wrap="square" rtlCol="0">
            <a:spAutoFit/>
          </a:bodyPr>
          <a:lstStyle/>
          <a:p>
            <a:r>
              <a:rPr lang="en-US" sz="1200" dirty="0">
                <a:latin typeface="Times New Roman"/>
                <a:cs typeface="Times New Roman"/>
              </a:rPr>
              <a:t>22b.)</a:t>
            </a:r>
          </a:p>
        </p:txBody>
      </p:sp>
      <p:graphicFrame>
        <p:nvGraphicFramePr>
          <p:cNvPr id="42" name="Object 41"/>
          <p:cNvGraphicFramePr>
            <a:graphicFrameLocks noChangeAspect="1"/>
          </p:cNvGraphicFramePr>
          <p:nvPr/>
        </p:nvGraphicFramePr>
        <p:xfrm>
          <a:off x="6918179" y="1230216"/>
          <a:ext cx="339725" cy="273050"/>
        </p:xfrm>
        <a:graphic>
          <a:graphicData uri="http://schemas.openxmlformats.org/presentationml/2006/ole">
            <mc:AlternateContent xmlns:mc="http://schemas.openxmlformats.org/markup-compatibility/2006">
              <mc:Choice xmlns:v="urn:schemas-microsoft-com:vml" Requires="v">
                <p:oleObj spid="_x0000_s30777" name="Equation" r:id="rId4" imgW="190500" imgH="152400" progId="Equation.DSMT4">
                  <p:embed/>
                </p:oleObj>
              </mc:Choice>
              <mc:Fallback>
                <p:oleObj name="Equation" r:id="rId4" imgW="190500" imgH="152400" progId="Equation.DSMT4">
                  <p:embed/>
                  <p:pic>
                    <p:nvPicPr>
                      <p:cNvPr id="42" name="Object 41"/>
                      <p:cNvPicPr/>
                      <p:nvPr/>
                    </p:nvPicPr>
                    <p:blipFill>
                      <a:blip r:embed="rId5"/>
                      <a:stretch>
                        <a:fillRect/>
                      </a:stretch>
                    </p:blipFill>
                    <p:spPr>
                      <a:xfrm>
                        <a:off x="6918179" y="1230216"/>
                        <a:ext cx="339725" cy="273050"/>
                      </a:xfrm>
                      <a:prstGeom prst="rect">
                        <a:avLst/>
                      </a:prstGeom>
                    </p:spPr>
                  </p:pic>
                </p:oleObj>
              </mc:Fallback>
            </mc:AlternateContent>
          </a:graphicData>
        </a:graphic>
      </p:graphicFrame>
      <p:pic>
        <p:nvPicPr>
          <p:cNvPr id="2" name="Picture 1" descr="Screen Shot 2017-11-17 at 11.44.23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8400" y="30778"/>
            <a:ext cx="5679281" cy="6858000"/>
          </a:xfrm>
          <a:prstGeom prst="rect">
            <a:avLst/>
          </a:prstGeom>
        </p:spPr>
      </p:pic>
      <p:graphicFrame>
        <p:nvGraphicFramePr>
          <p:cNvPr id="19" name="Object 18"/>
          <p:cNvGraphicFramePr>
            <a:graphicFrameLocks noChangeAspect="1"/>
          </p:cNvGraphicFramePr>
          <p:nvPr>
            <p:extLst>
              <p:ext uri="{D42A27DB-BD31-4B8C-83A1-F6EECF244321}">
                <p14:modId xmlns:p14="http://schemas.microsoft.com/office/powerpoint/2010/main" val="834671182"/>
              </p:ext>
            </p:extLst>
          </p:nvPr>
        </p:nvGraphicFramePr>
        <p:xfrm>
          <a:off x="901303" y="3053722"/>
          <a:ext cx="1952625" cy="502603"/>
        </p:xfrm>
        <a:graphic>
          <a:graphicData uri="http://schemas.openxmlformats.org/presentationml/2006/ole">
            <mc:AlternateContent xmlns:mc="http://schemas.openxmlformats.org/markup-compatibility/2006">
              <mc:Choice xmlns:v="urn:schemas-microsoft-com:vml" Requires="v">
                <p:oleObj spid="_x0000_s30778" name="Equation" r:id="rId7" imgW="990600" imgH="254000" progId="Equation.DSMT4">
                  <p:embed/>
                </p:oleObj>
              </mc:Choice>
              <mc:Fallback>
                <p:oleObj name="Equation" r:id="rId7" imgW="990600" imgH="254000" progId="Equation.DSMT4">
                  <p:embed/>
                  <p:pic>
                    <p:nvPicPr>
                      <p:cNvPr id="19" name="Object 18"/>
                      <p:cNvPicPr/>
                      <p:nvPr/>
                    </p:nvPicPr>
                    <p:blipFill>
                      <a:blip r:embed="rId8"/>
                      <a:stretch>
                        <a:fillRect/>
                      </a:stretch>
                    </p:blipFill>
                    <p:spPr>
                      <a:xfrm>
                        <a:off x="901303" y="3053722"/>
                        <a:ext cx="1952625" cy="502603"/>
                      </a:xfrm>
                      <a:prstGeom prst="rect">
                        <a:avLst/>
                      </a:prstGeom>
                    </p:spPr>
                  </p:pic>
                </p:oleObj>
              </mc:Fallback>
            </mc:AlternateContent>
          </a:graphicData>
        </a:graphic>
      </p:graphicFrame>
      <p:sp>
        <p:nvSpPr>
          <p:cNvPr id="20" name="TextBox 19"/>
          <p:cNvSpPr txBox="1"/>
          <p:nvPr/>
        </p:nvSpPr>
        <p:spPr>
          <a:xfrm>
            <a:off x="205868" y="3525333"/>
            <a:ext cx="3502531" cy="1938992"/>
          </a:xfrm>
          <a:prstGeom prst="rect">
            <a:avLst/>
          </a:prstGeom>
          <a:noFill/>
        </p:spPr>
        <p:txBody>
          <a:bodyPr wrap="square" rtlCol="0">
            <a:spAutoFit/>
          </a:bodyPr>
          <a:lstStyle/>
          <a:p>
            <a:r>
              <a:rPr lang="en-US" sz="2000" dirty="0">
                <a:latin typeface="Times New Roman"/>
                <a:cs typeface="Times New Roman"/>
              </a:rPr>
              <a:t>just as we surmised.  You will not be required to derive any of these quantities, but you will be expected to know what to do with them in a problem when they are provided.  </a:t>
            </a:r>
            <a:endParaRPr lang="en-US" sz="2400" dirty="0">
              <a:latin typeface="Apple Chancery"/>
              <a:cs typeface="Apple Chancery"/>
            </a:endParaRPr>
          </a:p>
        </p:txBody>
      </p:sp>
      <p:sp>
        <p:nvSpPr>
          <p:cNvPr id="9" name="TextBox 8">
            <a:extLst>
              <a:ext uri="{FF2B5EF4-FFF2-40B4-BE49-F238E27FC236}">
                <a16:creationId xmlns:a16="http://schemas.microsoft.com/office/drawing/2014/main" id="{901B2E79-D441-0A4D-BE08-C26942D9BB25}"/>
              </a:ext>
            </a:extLst>
          </p:cNvPr>
          <p:cNvSpPr txBox="1"/>
          <p:nvPr/>
        </p:nvSpPr>
        <p:spPr>
          <a:xfrm>
            <a:off x="205868" y="1129394"/>
            <a:ext cx="3502531" cy="1938992"/>
          </a:xfrm>
          <a:prstGeom prst="rect">
            <a:avLst/>
          </a:prstGeom>
          <a:noFill/>
        </p:spPr>
        <p:txBody>
          <a:bodyPr wrap="square" rtlCol="0">
            <a:spAutoFit/>
          </a:bodyPr>
          <a:lstStyle/>
          <a:p>
            <a:r>
              <a:rPr lang="en-US" sz="2000" dirty="0">
                <a:latin typeface="Times New Roman"/>
                <a:cs typeface="Times New Roman"/>
              </a:rPr>
              <a:t>There is a similar table in the Open </a:t>
            </a:r>
            <a:r>
              <a:rPr lang="en-US" sz="2000" dirty="0" err="1">
                <a:latin typeface="Times New Roman"/>
                <a:cs typeface="Times New Roman"/>
              </a:rPr>
              <a:t>Stax</a:t>
            </a:r>
            <a:r>
              <a:rPr lang="en-US" sz="2000" dirty="0">
                <a:latin typeface="Times New Roman"/>
                <a:cs typeface="Times New Roman"/>
              </a:rPr>
              <a:t> textbook for the class.  Notice that the </a:t>
            </a:r>
            <a:r>
              <a:rPr lang="en-US" sz="2000" i="1" dirty="0">
                <a:solidFill>
                  <a:srgbClr val="0000FF"/>
                </a:solidFill>
                <a:latin typeface="Times New Roman"/>
                <a:cs typeface="Times New Roman"/>
              </a:rPr>
              <a:t>moment of inertia </a:t>
            </a:r>
            <a:r>
              <a:rPr lang="en-US" sz="2000" dirty="0">
                <a:latin typeface="Times New Roman"/>
                <a:cs typeface="Times New Roman"/>
              </a:rPr>
              <a:t>of a </a:t>
            </a:r>
            <a:r>
              <a:rPr lang="en-US" sz="2000" dirty="0">
                <a:solidFill>
                  <a:srgbClr val="0000FF"/>
                </a:solidFill>
                <a:latin typeface="Times New Roman"/>
                <a:cs typeface="Times New Roman"/>
              </a:rPr>
              <a:t>hoop</a:t>
            </a:r>
            <a:r>
              <a:rPr lang="en-US" sz="2000" dirty="0">
                <a:latin typeface="Times New Roman"/>
                <a:cs typeface="Times New Roman"/>
              </a:rPr>
              <a:t> (which is just a very short, thin cylinder) </a:t>
            </a:r>
            <a:r>
              <a:rPr lang="en-US" sz="2000" dirty="0">
                <a:solidFill>
                  <a:srgbClr val="0000FF"/>
                </a:solidFill>
                <a:latin typeface="Times New Roman"/>
                <a:cs typeface="Times New Roman"/>
              </a:rPr>
              <a:t>about its central axis </a:t>
            </a:r>
            <a:r>
              <a:rPr lang="en-US" sz="2000" dirty="0">
                <a:latin typeface="Times New Roman"/>
                <a:cs typeface="Times New Roman"/>
              </a:rPr>
              <a:t>is quote as:</a:t>
            </a:r>
            <a:endParaRPr lang="en-US" sz="2400" dirty="0">
              <a:latin typeface="Apple Chancery"/>
              <a:cs typeface="Apple Chancery"/>
            </a:endParaRPr>
          </a:p>
        </p:txBody>
      </p:sp>
    </p:spTree>
    <p:extLst>
      <p:ext uri="{BB962C8B-B14F-4D97-AF65-F5344CB8AC3E}">
        <p14:creationId xmlns:p14="http://schemas.microsoft.com/office/powerpoint/2010/main" val="269172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I come from for a disk?</a:t>
            </a:r>
          </a:p>
        </p:txBody>
      </p:sp>
      <p:sp>
        <p:nvSpPr>
          <p:cNvPr id="4" name="Text Box 3"/>
          <p:cNvSpPr txBox="1">
            <a:spLocks/>
          </p:cNvSpPr>
          <p:nvPr/>
        </p:nvSpPr>
        <p:spPr bwMode="auto">
          <a:xfrm>
            <a:off x="3342890" y="2226437"/>
            <a:ext cx="431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600" dirty="0">
                <a:latin typeface="Palatino Linotype" charset="0"/>
                <a:ea typeface="Palatino Linotype" charset="0"/>
                <a:cs typeface="Palatino Linotype" charset="0"/>
              </a:rPr>
              <a:t>So the moment of inertia is:</a:t>
            </a:r>
          </a:p>
        </p:txBody>
      </p:sp>
      <p:graphicFrame>
        <p:nvGraphicFramePr>
          <p:cNvPr id="9" name="Object 2"/>
          <p:cNvGraphicFramePr>
            <a:graphicFrameLocks noChangeAspect="1"/>
          </p:cNvGraphicFramePr>
          <p:nvPr/>
        </p:nvGraphicFramePr>
        <p:xfrm>
          <a:off x="418968" y="1300028"/>
          <a:ext cx="3080879" cy="2388278"/>
        </p:xfrm>
        <a:graphic>
          <a:graphicData uri="http://schemas.openxmlformats.org/presentationml/2006/ole">
            <mc:AlternateContent xmlns:mc="http://schemas.openxmlformats.org/markup-compatibility/2006">
              <mc:Choice xmlns:v="urn:schemas-microsoft-com:vml" Requires="v">
                <p:oleObj spid="_x0000_s66605" name="Equation" r:id="rId3" imgW="2247900" imgH="1739900" progId="Equation.DSMT4">
                  <p:embed/>
                </p:oleObj>
              </mc:Choice>
              <mc:Fallback>
                <p:oleObj name="Equation" r:id="rId3" imgW="2247900" imgH="1739900" progId="Equation.DSMT4">
                  <p:embed/>
                  <p:pic>
                    <p:nvPicPr>
                      <p:cNvPr id="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968" y="1300028"/>
                        <a:ext cx="3080879" cy="2388278"/>
                      </a:xfrm>
                      <a:prstGeom prst="rect">
                        <a:avLst/>
                      </a:prstGeom>
                      <a:noFill/>
                      <a:ln>
                        <a:noFill/>
                      </a:ln>
                      <a:effectLst/>
                    </p:spPr>
                  </p:pic>
                </p:oleObj>
              </mc:Fallback>
            </mc:AlternateContent>
          </a:graphicData>
        </a:graphic>
      </p:graphicFrame>
      <p:graphicFrame>
        <p:nvGraphicFramePr>
          <p:cNvPr id="10" name="Object 3"/>
          <p:cNvGraphicFramePr>
            <a:graphicFrameLocks noChangeAspect="1"/>
          </p:cNvGraphicFramePr>
          <p:nvPr/>
        </p:nvGraphicFramePr>
        <p:xfrm>
          <a:off x="3983191" y="2591349"/>
          <a:ext cx="1711996" cy="3503619"/>
        </p:xfrm>
        <a:graphic>
          <a:graphicData uri="http://schemas.openxmlformats.org/presentationml/2006/ole">
            <mc:AlternateContent xmlns:mc="http://schemas.openxmlformats.org/markup-compatibility/2006">
              <mc:Choice xmlns:v="urn:schemas-microsoft-com:vml" Requires="v">
                <p:oleObj spid="_x0000_s66606" name="Equation" r:id="rId5" imgW="1244600" imgH="2552700" progId="Equation.DSMT4">
                  <p:embed/>
                </p:oleObj>
              </mc:Choice>
              <mc:Fallback>
                <p:oleObj name="Equation" r:id="rId5" imgW="1244600" imgH="2552700" progId="Equation.DSMT4">
                  <p:embed/>
                  <p:pic>
                    <p:nvPicPr>
                      <p:cNvPr id="1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3191" y="2591349"/>
                        <a:ext cx="1711996" cy="3503619"/>
                      </a:xfrm>
                      <a:prstGeom prst="rect">
                        <a:avLst/>
                      </a:prstGeom>
                      <a:noFill/>
                      <a:ln>
                        <a:noFill/>
                      </a:ln>
                      <a:effectLst/>
                    </p:spPr>
                  </p:pic>
                </p:oleObj>
              </mc:Fallback>
            </mc:AlternateContent>
          </a:graphicData>
        </a:graphic>
      </p:graphicFrame>
      <p:grpSp>
        <p:nvGrpSpPr>
          <p:cNvPr id="17" name="Group 16"/>
          <p:cNvGrpSpPr>
            <a:grpSpLocks noChangeAspect="1"/>
          </p:cNvGrpSpPr>
          <p:nvPr/>
        </p:nvGrpSpPr>
        <p:grpSpPr>
          <a:xfrm>
            <a:off x="5994400" y="1151467"/>
            <a:ext cx="2893059" cy="3170256"/>
            <a:chOff x="4876800" y="1752600"/>
            <a:chExt cx="4589463" cy="5029200"/>
          </a:xfrm>
        </p:grpSpPr>
        <p:sp>
          <p:nvSpPr>
            <p:cNvPr id="5" name="Oval 5"/>
            <p:cNvSpPr>
              <a:spLocks noChangeArrowheads="1"/>
            </p:cNvSpPr>
            <p:nvPr/>
          </p:nvSpPr>
          <p:spPr bwMode="auto">
            <a:xfrm>
              <a:off x="4876800" y="2057400"/>
              <a:ext cx="4589463" cy="4724400"/>
            </a:xfrm>
            <a:prstGeom prst="ellipse">
              <a:avLst/>
            </a:prstGeom>
            <a:solidFill>
              <a:srgbClr val="CC0CCC">
                <a:alpha val="49803"/>
              </a:srgbClr>
            </a:solidFill>
            <a:ln w="25400">
              <a:solidFill>
                <a:schemeClr val="tx1"/>
              </a:solidFill>
              <a:round/>
              <a:headEnd/>
              <a:tailEnd/>
            </a:ln>
          </p:spPr>
          <p:txBody>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6" name="Line 6"/>
            <p:cNvSpPr>
              <a:spLocks noChangeShapeType="1"/>
            </p:cNvSpPr>
            <p:nvPr/>
          </p:nvSpPr>
          <p:spPr bwMode="auto">
            <a:xfrm flipV="1">
              <a:off x="7154863" y="3429000"/>
              <a:ext cx="1303337" cy="9906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7"/>
            <p:cNvSpPr txBox="1">
              <a:spLocks/>
            </p:cNvSpPr>
            <p:nvPr/>
          </p:nvSpPr>
          <p:spPr bwMode="auto">
            <a:xfrm>
              <a:off x="7620001" y="310665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2400"/>
                <a:t>r</a:t>
              </a:r>
              <a:endParaRPr lang="en-US" altLang="en-US"/>
            </a:p>
          </p:txBody>
        </p:sp>
        <p:sp>
          <p:nvSpPr>
            <p:cNvPr id="8" name="Rectangle 12"/>
            <p:cNvSpPr>
              <a:spLocks/>
            </p:cNvSpPr>
            <p:nvPr/>
          </p:nvSpPr>
          <p:spPr bwMode="auto">
            <a:xfrm>
              <a:off x="6875463" y="4724400"/>
              <a:ext cx="914400" cy="762000"/>
            </a:xfrm>
            <a:prstGeom prst="rect">
              <a:avLst/>
            </a:prstGeom>
            <a:solidFill>
              <a:srgbClr val="E686E6"/>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11" name="Oval 19"/>
            <p:cNvSpPr>
              <a:spLocks/>
            </p:cNvSpPr>
            <p:nvPr/>
          </p:nvSpPr>
          <p:spPr bwMode="auto">
            <a:xfrm>
              <a:off x="5638800" y="2819400"/>
              <a:ext cx="3124200" cy="3124200"/>
            </a:xfrm>
            <a:prstGeom prst="ellipse">
              <a:avLst/>
            </a:pr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12" name="Oval 20"/>
            <p:cNvSpPr>
              <a:spLocks/>
            </p:cNvSpPr>
            <p:nvPr/>
          </p:nvSpPr>
          <p:spPr bwMode="auto">
            <a:xfrm>
              <a:off x="5410200" y="2590800"/>
              <a:ext cx="3581400" cy="3581400"/>
            </a:xfrm>
            <a:prstGeom prst="ellipse">
              <a:avLst/>
            </a:pr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13" name="Line 21"/>
            <p:cNvSpPr>
              <a:spLocks noChangeShapeType="1"/>
            </p:cNvSpPr>
            <p:nvPr/>
          </p:nvSpPr>
          <p:spPr bwMode="auto">
            <a:xfrm flipH="1">
              <a:off x="8610600" y="2819400"/>
              <a:ext cx="533400" cy="457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Text Box 22"/>
            <p:cNvSpPr txBox="1">
              <a:spLocks/>
            </p:cNvSpPr>
            <p:nvPr/>
          </p:nvSpPr>
          <p:spPr bwMode="auto">
            <a:xfrm>
              <a:off x="8683625" y="1752600"/>
              <a:ext cx="46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2400"/>
                <a:t>dr</a:t>
              </a:r>
              <a:endParaRPr lang="en-US" altLang="en-US"/>
            </a:p>
          </p:txBody>
        </p:sp>
        <p:sp>
          <p:nvSpPr>
            <p:cNvPr id="15" name="Freeform 23"/>
            <p:cNvSpPr>
              <a:spLocks/>
            </p:cNvSpPr>
            <p:nvPr/>
          </p:nvSpPr>
          <p:spPr bwMode="auto">
            <a:xfrm>
              <a:off x="8388350" y="2146300"/>
              <a:ext cx="311150" cy="1143000"/>
            </a:xfrm>
            <a:custGeom>
              <a:avLst/>
              <a:gdLst>
                <a:gd name="T0" fmla="*/ 151209375 w 196"/>
                <a:gd name="T1" fmla="*/ 1814512500 h 720"/>
                <a:gd name="T2" fmla="*/ 50403125 w 196"/>
                <a:gd name="T3" fmla="*/ 1249997500 h 720"/>
                <a:gd name="T4" fmla="*/ 131048125 w 196"/>
                <a:gd name="T5" fmla="*/ 524192500 h 720"/>
                <a:gd name="T6" fmla="*/ 272176875 w 196"/>
                <a:gd name="T7" fmla="*/ 342741250 h 720"/>
                <a:gd name="T8" fmla="*/ 413305625 w 196"/>
                <a:gd name="T9" fmla="*/ 60483750 h 720"/>
                <a:gd name="T10" fmla="*/ 493950625 w 196"/>
                <a:gd name="T11" fmla="*/ 0 h 720"/>
                <a:gd name="T12" fmla="*/ 0 60000 65536"/>
                <a:gd name="T13" fmla="*/ 0 60000 65536"/>
                <a:gd name="T14" fmla="*/ 0 60000 65536"/>
                <a:gd name="T15" fmla="*/ 0 60000 65536"/>
                <a:gd name="T16" fmla="*/ 0 60000 65536"/>
                <a:gd name="T17" fmla="*/ 0 60000 65536"/>
                <a:gd name="T18" fmla="*/ 0 w 196"/>
                <a:gd name="T19" fmla="*/ 0 h 720"/>
                <a:gd name="T20" fmla="*/ 196 w 196"/>
                <a:gd name="T21" fmla="*/ 720 h 720"/>
              </a:gdLst>
              <a:ahLst/>
              <a:cxnLst>
                <a:cxn ang="T12">
                  <a:pos x="T0" y="T1"/>
                </a:cxn>
                <a:cxn ang="T13">
                  <a:pos x="T2" y="T3"/>
                </a:cxn>
                <a:cxn ang="T14">
                  <a:pos x="T4" y="T5"/>
                </a:cxn>
                <a:cxn ang="T15">
                  <a:pos x="T6" y="T7"/>
                </a:cxn>
                <a:cxn ang="T16">
                  <a:pos x="T8" y="T9"/>
                </a:cxn>
                <a:cxn ang="T17">
                  <a:pos x="T10" y="T11"/>
                </a:cxn>
              </a:cxnLst>
              <a:rect l="T18" t="T19" r="T20" b="T21"/>
              <a:pathLst>
                <a:path w="196" h="720">
                  <a:moveTo>
                    <a:pt x="60" y="720"/>
                  </a:moveTo>
                  <a:cubicBezTo>
                    <a:pt x="52" y="643"/>
                    <a:pt x="38" y="570"/>
                    <a:pt x="20" y="496"/>
                  </a:cubicBezTo>
                  <a:cubicBezTo>
                    <a:pt x="10" y="406"/>
                    <a:pt x="0" y="288"/>
                    <a:pt x="52" y="208"/>
                  </a:cubicBezTo>
                  <a:cubicBezTo>
                    <a:pt x="68" y="182"/>
                    <a:pt x="91" y="161"/>
                    <a:pt x="108" y="136"/>
                  </a:cubicBezTo>
                  <a:cubicBezTo>
                    <a:pt x="129" y="103"/>
                    <a:pt x="142" y="49"/>
                    <a:pt x="164" y="24"/>
                  </a:cubicBezTo>
                  <a:cubicBezTo>
                    <a:pt x="172" y="13"/>
                    <a:pt x="196" y="0"/>
                    <a:pt x="196" y="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pSp>
      <p:sp>
        <p:nvSpPr>
          <p:cNvPr id="16" name="Text Box 25"/>
          <p:cNvSpPr txBox="1">
            <a:spLocks/>
          </p:cNvSpPr>
          <p:nvPr/>
        </p:nvSpPr>
        <p:spPr bwMode="auto">
          <a:xfrm>
            <a:off x="6370207" y="4343159"/>
            <a:ext cx="2921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1400" dirty="0"/>
              <a:t>Disk of mass “m”, radius “R” and thickness “t.”</a:t>
            </a:r>
          </a:p>
        </p:txBody>
      </p:sp>
      <p:sp>
        <p:nvSpPr>
          <p:cNvPr id="18" name="Text Box 24"/>
          <p:cNvSpPr txBox="1">
            <a:spLocks/>
          </p:cNvSpPr>
          <p:nvPr/>
        </p:nvSpPr>
        <p:spPr bwMode="auto">
          <a:xfrm>
            <a:off x="315059" y="4321723"/>
            <a:ext cx="3184788" cy="1631216"/>
          </a:xfrm>
          <a:prstGeom prst="rect">
            <a:avLst/>
          </a:prstGeom>
          <a:noFill/>
          <a:ln w="25400">
            <a:solidFill>
              <a:srgbClr val="FF1C2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2000">
                <a:latin typeface="Palatino Linotype" charset="0"/>
                <a:ea typeface="Palatino Linotype" charset="0"/>
                <a:cs typeface="Palatino Linotype" charset="0"/>
              </a:rPr>
              <a:t>Example of derivation of </a:t>
            </a:r>
            <a:r>
              <a:rPr lang="en-US" altLang="en-US" sz="2000" i="1">
                <a:latin typeface="Palatino Linotype" charset="0"/>
                <a:ea typeface="Palatino Linotype" charset="0"/>
                <a:cs typeface="Palatino Linotype" charset="0"/>
              </a:rPr>
              <a:t>moment of inertia</a:t>
            </a:r>
            <a:r>
              <a:rPr lang="en-US" altLang="en-US" sz="2000">
                <a:latin typeface="Palatino Linotype" charset="0"/>
                <a:ea typeface="Palatino Linotype" charset="0"/>
                <a:cs typeface="Palatino Linotype" charset="0"/>
              </a:rPr>
              <a:t> for a continuous mass--NOT something you will be tested on!</a:t>
            </a:r>
          </a:p>
        </p:txBody>
      </p:sp>
      <p:sp>
        <p:nvSpPr>
          <p:cNvPr id="19" name="TextBox 18">
            <a:extLst>
              <a:ext uri="{FF2B5EF4-FFF2-40B4-BE49-F238E27FC236}">
                <a16:creationId xmlns:a16="http://schemas.microsoft.com/office/drawing/2014/main" id="{070CBEF3-7194-404C-9A17-04ACEA04795B}"/>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12.) </a:t>
            </a:r>
          </a:p>
        </p:txBody>
      </p:sp>
    </p:spTree>
    <p:extLst>
      <p:ext uri="{BB962C8B-B14F-4D97-AF65-F5344CB8AC3E}">
        <p14:creationId xmlns:p14="http://schemas.microsoft.com/office/powerpoint/2010/main" val="105218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axis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7990" y="1298222"/>
                <a:ext cx="8463775" cy="5077178"/>
              </a:xfrm>
            </p:spPr>
            <p:txBody>
              <a:bodyPr>
                <a:normAutofit/>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Sometimes,</a:t>
                </a:r>
                <a:r>
                  <a:rPr lang="en-US" dirty="0"/>
                  <a:t> </a:t>
                </a:r>
                <a:r>
                  <a:rPr lang="en-US" sz="2000" dirty="0"/>
                  <a:t>we </a:t>
                </a:r>
                <a:r>
                  <a:rPr lang="en-US" sz="2000" dirty="0">
                    <a:solidFill>
                      <a:srgbClr val="152CC2"/>
                    </a:solidFill>
                  </a:rPr>
                  <a:t>know the moment of inertia about the center of mass</a:t>
                </a:r>
                <a:r>
                  <a:rPr lang="en-US" sz="2000" dirty="0"/>
                  <a:t>, but we need to </a:t>
                </a:r>
                <a:r>
                  <a:rPr lang="en-US" sz="2000" dirty="0">
                    <a:solidFill>
                      <a:srgbClr val="152CC2"/>
                    </a:solidFill>
                  </a:rPr>
                  <a:t>figure out what it is about a different rotational axis </a:t>
                </a:r>
                <a:r>
                  <a:rPr lang="en-US" sz="2000" dirty="0"/>
                  <a:t>(e.g. around one end of a rod). To do this, we use the </a:t>
                </a:r>
                <a:r>
                  <a:rPr lang="en-US" sz="2000" b="1" dirty="0">
                    <a:solidFill>
                      <a:srgbClr val="FF0000"/>
                    </a:solidFill>
                  </a:rPr>
                  <a:t>parallel axis theorem</a:t>
                </a:r>
                <a:r>
                  <a:rPr lang="en-US" sz="2000" dirty="0"/>
                  <a:t>.</a:t>
                </a:r>
              </a:p>
              <a:p>
                <a:endParaRPr lang="en-US" sz="2000" dirty="0"/>
              </a:p>
              <a:p>
                <a:pPr marL="0" indent="0">
                  <a:buNone/>
                </a:pPr>
                <a:r>
                  <a:rPr lang="en-US" dirty="0">
                    <a:solidFill>
                      <a:srgbClr val="FF0000"/>
                    </a:solidFill>
                    <a:latin typeface="Apple Chancery" panose="03020702040506060504" pitchFamily="66" charset="-79"/>
                    <a:cs typeface="Apple Chancery" panose="03020702040506060504" pitchFamily="66" charset="-79"/>
                  </a:rPr>
                  <a:t>The </a:t>
                </a:r>
                <a:r>
                  <a:rPr lang="en-US" b="1" dirty="0">
                    <a:solidFill>
                      <a:srgbClr val="FF0000"/>
                    </a:solidFill>
                    <a:latin typeface="APPLE CHANCERY" panose="03020702040506060504" pitchFamily="66" charset="-79"/>
                    <a:cs typeface="APPLE CHANCERY" panose="03020702040506060504" pitchFamily="66" charset="-79"/>
                  </a:rPr>
                  <a:t>Parallel Axis Theorem</a:t>
                </a:r>
                <a:r>
                  <a:rPr lang="en-US" dirty="0">
                    <a:solidFill>
                      <a:srgbClr val="FF0000"/>
                    </a:solidFill>
                    <a:latin typeface="Apple Chancery" panose="03020702040506060504" pitchFamily="66" charset="-79"/>
                    <a:cs typeface="Apple Chancery" panose="03020702040506060504" pitchFamily="66" charset="-79"/>
                  </a:rPr>
                  <a:t> </a:t>
                </a:r>
                <a:r>
                  <a:rPr lang="en-US" sz="2000" dirty="0"/>
                  <a:t>states that if you </a:t>
                </a:r>
                <a:r>
                  <a:rPr lang="en-US" sz="2000" dirty="0">
                    <a:solidFill>
                      <a:srgbClr val="152CC2"/>
                    </a:solidFill>
                  </a:rPr>
                  <a:t>know the moment of inertia about the center of mass (</a:t>
                </a:r>
                <a:r>
                  <a:rPr lang="en-US" sz="2000" dirty="0" err="1">
                    <a:solidFill>
                      <a:srgbClr val="152CC2"/>
                    </a:solidFill>
                  </a:rPr>
                  <a:t>I</a:t>
                </a:r>
                <a:r>
                  <a:rPr lang="en-US" sz="2000" baseline="-25000" dirty="0" err="1">
                    <a:solidFill>
                      <a:srgbClr val="152CC2"/>
                    </a:solidFill>
                  </a:rPr>
                  <a:t>cm</a:t>
                </a:r>
                <a:r>
                  <a:rPr lang="en-US" sz="2000" dirty="0">
                    <a:solidFill>
                      <a:srgbClr val="152CC2"/>
                    </a:solidFill>
                  </a:rPr>
                  <a:t>) </a:t>
                </a:r>
                <a:r>
                  <a:rPr lang="en-US" sz="2000" dirty="0"/>
                  <a:t>and </a:t>
                </a:r>
                <a:r>
                  <a:rPr lang="en-US" sz="2000" dirty="0">
                    <a:solidFill>
                      <a:srgbClr val="152CC2"/>
                    </a:solidFill>
                  </a:rPr>
                  <a:t>want to know it about a different axis that is a distance </a:t>
                </a:r>
                <a:r>
                  <a:rPr lang="en-US" sz="2000" i="1" dirty="0">
                    <a:solidFill>
                      <a:srgbClr val="152CC2"/>
                    </a:solidFill>
                  </a:rPr>
                  <a:t>d</a:t>
                </a:r>
                <a:r>
                  <a:rPr lang="en-US" sz="2000" dirty="0">
                    <a:solidFill>
                      <a:srgbClr val="152CC2"/>
                    </a:solidFill>
                  </a:rPr>
                  <a:t> away:</a:t>
                </a:r>
              </a:p>
              <a:p>
                <a:endParaRPr lang="en-US" dirty="0"/>
              </a:p>
              <a:p>
                <a:endParaRPr lang="en-US" dirty="0"/>
              </a:p>
              <a:p>
                <a:pPr marL="0" indent="0">
                  <a:buNone/>
                </a:pPr>
                <a:r>
                  <a:rPr lang="en-US" dirty="0">
                    <a:solidFill>
                      <a:srgbClr val="FF0000"/>
                    </a:solidFill>
                    <a:latin typeface="Apple Chancery" panose="03020702040506060504" pitchFamily="66" charset="-79"/>
                    <a:cs typeface="Apple Chancery" panose="03020702040506060504" pitchFamily="66" charset="-79"/>
                  </a:rPr>
                  <a:t>For example, </a:t>
                </a:r>
                <a:r>
                  <a:rPr lang="en-US" sz="2000" dirty="0"/>
                  <a:t>the moment of inertia about the center of mass of a uniform rod of length L is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charset="0"/>
                          </a:rPr>
                          <m:t>1</m:t>
                        </m:r>
                      </m:num>
                      <m:den>
                        <m:r>
                          <a:rPr lang="en-US" sz="2000" b="0" i="1" smtClean="0">
                            <a:latin typeface="Cambria Math" charset="0"/>
                          </a:rPr>
                          <m:t>12</m:t>
                        </m:r>
                      </m:den>
                    </m:f>
                    <m:r>
                      <a:rPr lang="en-US" sz="2000" b="0" i="1" smtClean="0">
                        <a:latin typeface="Cambria Math" charset="0"/>
                      </a:rPr>
                      <m:t>𝑀</m:t>
                    </m:r>
                    <m:sSup>
                      <m:sSupPr>
                        <m:ctrlPr>
                          <a:rPr lang="en-US" sz="2000" b="0" i="1" smtClean="0">
                            <a:latin typeface="Cambria Math" panose="02040503050406030204" pitchFamily="18" charset="0"/>
                          </a:rPr>
                        </m:ctrlPr>
                      </m:sSupPr>
                      <m:e>
                        <m:r>
                          <a:rPr lang="en-US" sz="2000" b="0" i="1" smtClean="0">
                            <a:latin typeface="Cambria Math" charset="0"/>
                          </a:rPr>
                          <m:t>𝐿</m:t>
                        </m:r>
                      </m:e>
                      <m:sup>
                        <m:r>
                          <a:rPr lang="en-US" sz="2000" b="0" i="1" smtClean="0">
                            <a:latin typeface="Cambria Math" charset="0"/>
                          </a:rPr>
                          <m:t>2</m:t>
                        </m:r>
                      </m:sup>
                    </m:sSup>
                  </m:oMath>
                </a14:m>
                <a:r>
                  <a:rPr lang="en-US" sz="2000" dirty="0"/>
                  <a:t>. The moment of inertia about one end is then: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charset="0"/>
                          </a:rPr>
                          <m:t>𝐼</m:t>
                        </m:r>
                      </m:e>
                      <m:sub>
                        <m:r>
                          <a:rPr lang="en-US" sz="2000" b="0" i="1" smtClean="0">
                            <a:latin typeface="Cambria Math" charset="0"/>
                          </a:rPr>
                          <m:t>𝑒𝑛𝑑</m:t>
                        </m:r>
                      </m:sub>
                    </m:sSub>
                    <m:r>
                      <a:rPr lang="en-US" sz="2000" b="0" i="1" smtClean="0">
                        <a:latin typeface="Cambria Math" charset="0"/>
                      </a:rPr>
                      <m:t>=</m:t>
                    </m:r>
                    <m:f>
                      <m:fPr>
                        <m:ctrlPr>
                          <a:rPr lang="en-US" sz="2000" b="0" i="1" smtClean="0">
                            <a:latin typeface="Cambria Math" panose="02040503050406030204" pitchFamily="18" charset="0"/>
                          </a:rPr>
                        </m:ctrlPr>
                      </m:fPr>
                      <m:num>
                        <m:r>
                          <a:rPr lang="en-US" sz="2000" b="0" i="1" smtClean="0">
                            <a:latin typeface="Cambria Math" charset="0"/>
                          </a:rPr>
                          <m:t>1</m:t>
                        </m:r>
                      </m:num>
                      <m:den>
                        <m:r>
                          <a:rPr lang="en-US" sz="2000" b="0" i="1" smtClean="0">
                            <a:latin typeface="Cambria Math" charset="0"/>
                          </a:rPr>
                          <m:t>12</m:t>
                        </m:r>
                      </m:den>
                    </m:f>
                    <m:r>
                      <a:rPr lang="en-US" sz="2000" b="0" i="1" smtClean="0">
                        <a:latin typeface="Cambria Math" charset="0"/>
                      </a:rPr>
                      <m:t>𝑀</m:t>
                    </m:r>
                    <m:sSup>
                      <m:sSupPr>
                        <m:ctrlPr>
                          <a:rPr lang="en-US" sz="2000" b="0" i="1" smtClean="0">
                            <a:latin typeface="Cambria Math" panose="02040503050406030204" pitchFamily="18" charset="0"/>
                          </a:rPr>
                        </m:ctrlPr>
                      </m:sSupPr>
                      <m:e>
                        <m:r>
                          <a:rPr lang="en-US" sz="2000" b="0" i="1" smtClean="0">
                            <a:latin typeface="Cambria Math" charset="0"/>
                          </a:rPr>
                          <m:t>𝐿</m:t>
                        </m:r>
                      </m:e>
                      <m:sup>
                        <m:r>
                          <a:rPr lang="en-US" sz="2000" b="0" i="1" smtClean="0">
                            <a:latin typeface="Cambria Math" charset="0"/>
                          </a:rPr>
                          <m:t>2</m:t>
                        </m:r>
                      </m:sup>
                    </m:sSup>
                    <m:r>
                      <a:rPr lang="en-US" sz="2000" b="0" i="1" smtClean="0">
                        <a:latin typeface="Cambria Math" charset="0"/>
                      </a:rPr>
                      <m:t>+</m:t>
                    </m:r>
                    <m:r>
                      <a:rPr lang="en-US" sz="2000" b="0" i="1" smtClean="0">
                        <a:latin typeface="Cambria Math" charset="0"/>
                      </a:rPr>
                      <m:t>𝑀</m:t>
                    </m:r>
                    <m:sSup>
                      <m:sSupPr>
                        <m:ctrlPr>
                          <a:rPr lang="en-US" sz="2000" b="0" i="1" smtClean="0">
                            <a:latin typeface="Cambria Math" panose="02040503050406030204" pitchFamily="18" charset="0"/>
                          </a:rPr>
                        </m:ctrlPr>
                      </m:sSupPr>
                      <m:e>
                        <m:d>
                          <m:dPr>
                            <m:ctrlPr>
                              <a:rPr lang="mr-IN" sz="2000" i="1">
                                <a:latin typeface="Cambria Math" panose="02040503050406030204" pitchFamily="18" charset="0"/>
                              </a:rPr>
                            </m:ctrlPr>
                          </m:dPr>
                          <m:e>
                            <m:f>
                              <m:fPr>
                                <m:ctrlPr>
                                  <a:rPr lang="mr-IN" sz="2000" i="1">
                                    <a:latin typeface="Cambria Math" panose="02040503050406030204" pitchFamily="18" charset="0"/>
                                  </a:rPr>
                                </m:ctrlPr>
                              </m:fPr>
                              <m:num>
                                <m:r>
                                  <a:rPr lang="en-US" sz="2000" i="1">
                                    <a:latin typeface="Cambria Math" charset="0"/>
                                  </a:rPr>
                                  <m:t>𝐿</m:t>
                                </m:r>
                              </m:num>
                              <m:den>
                                <m:r>
                                  <a:rPr lang="en-US" sz="2000" i="1">
                                    <a:latin typeface="Cambria Math" charset="0"/>
                                  </a:rPr>
                                  <m:t>2</m:t>
                                </m:r>
                              </m:den>
                            </m:f>
                          </m:e>
                        </m:d>
                      </m:e>
                      <m:sup>
                        <m:r>
                          <a:rPr lang="en-US" sz="2000" b="0" i="1" smtClean="0">
                            <a:latin typeface="Cambria Math" charset="0"/>
                          </a:rPr>
                          <m:t>2</m:t>
                        </m:r>
                      </m:sup>
                    </m:sSup>
                    <m:r>
                      <a:rPr lang="en-US" sz="2000" b="0" i="1" smtClean="0">
                        <a:latin typeface="Cambria Math" charset="0"/>
                      </a:rPr>
                      <m:t>=</m:t>
                    </m:r>
                    <m:f>
                      <m:fPr>
                        <m:ctrlPr>
                          <a:rPr lang="en-US" sz="2000" b="0" i="1" smtClean="0">
                            <a:latin typeface="Cambria Math" panose="02040503050406030204" pitchFamily="18" charset="0"/>
                          </a:rPr>
                        </m:ctrlPr>
                      </m:fPr>
                      <m:num>
                        <m:r>
                          <a:rPr lang="en-US" sz="2000" b="0" i="1" smtClean="0">
                            <a:latin typeface="Cambria Math" charset="0"/>
                          </a:rPr>
                          <m:t>1</m:t>
                        </m:r>
                      </m:num>
                      <m:den>
                        <m:r>
                          <a:rPr lang="en-US" sz="2000" b="0" i="1" smtClean="0">
                            <a:latin typeface="Cambria Math" charset="0"/>
                          </a:rPr>
                          <m:t>3</m:t>
                        </m:r>
                      </m:den>
                    </m:f>
                    <m:r>
                      <a:rPr lang="en-US" sz="2000" b="0" i="1" smtClean="0">
                        <a:latin typeface="Cambria Math" charset="0"/>
                      </a:rPr>
                      <m:t>𝑀</m:t>
                    </m:r>
                    <m:sSup>
                      <m:sSupPr>
                        <m:ctrlPr>
                          <a:rPr lang="en-US" sz="2000" b="0" i="1" smtClean="0">
                            <a:latin typeface="Cambria Math" panose="02040503050406030204" pitchFamily="18" charset="0"/>
                          </a:rPr>
                        </m:ctrlPr>
                      </m:sSupPr>
                      <m:e>
                        <m:r>
                          <a:rPr lang="en-US" sz="2000" b="0" i="1" smtClean="0">
                            <a:latin typeface="Cambria Math" charset="0"/>
                          </a:rPr>
                          <m:t>𝐿</m:t>
                        </m:r>
                      </m:e>
                      <m:sup>
                        <m:r>
                          <a:rPr lang="en-US" sz="2000" b="0" i="1" smtClean="0">
                            <a:latin typeface="Cambria Math" charset="0"/>
                          </a:rPr>
                          <m:t>2</m:t>
                        </m:r>
                      </m:sup>
                    </m:sSup>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7990" y="1298222"/>
                <a:ext cx="8463775" cy="5077178"/>
              </a:xfrm>
              <a:blipFill>
                <a:blip r:embed="rId2"/>
                <a:stretch>
                  <a:fillRect l="-1048" t="-748" r="-1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107359" y="3836811"/>
                <a:ext cx="2428870" cy="337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b="0" i="1" smtClean="0">
                              <a:solidFill>
                                <a:srgbClr val="FF0000"/>
                              </a:solidFill>
                              <a:latin typeface="Cambria Math" charset="0"/>
                            </a:rPr>
                            <m:t>𝐼</m:t>
                          </m:r>
                        </m:e>
                        <m:sub>
                          <m:r>
                            <a:rPr lang="en-US" sz="2000" b="0" i="1" smtClean="0">
                              <a:solidFill>
                                <a:srgbClr val="FF0000"/>
                              </a:solidFill>
                              <a:latin typeface="Cambria Math" charset="0"/>
                            </a:rPr>
                            <m:t>𝑝𝑎𝑟𝑎𝑙𝑙𝑒𝑙</m:t>
                          </m:r>
                        </m:sub>
                      </m:sSub>
                      <m:r>
                        <a:rPr lang="en-US" sz="2000" b="0" i="1" smtClean="0">
                          <a:solidFill>
                            <a:srgbClr val="FF0000"/>
                          </a:solidFill>
                          <a:latin typeface="Cambria Math"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charset="0"/>
                            </a:rPr>
                            <m:t>𝐼</m:t>
                          </m:r>
                        </m:e>
                        <m:sub>
                          <m:r>
                            <a:rPr lang="en-US" sz="2000" b="0" i="1" smtClean="0">
                              <a:solidFill>
                                <a:srgbClr val="FF0000"/>
                              </a:solidFill>
                              <a:latin typeface="Cambria Math" charset="0"/>
                            </a:rPr>
                            <m:t>𝑐𝑚</m:t>
                          </m:r>
                        </m:sub>
                      </m:sSub>
                      <m:r>
                        <a:rPr lang="en-US" sz="2000" b="0" i="1" smtClean="0">
                          <a:solidFill>
                            <a:srgbClr val="FF0000"/>
                          </a:solidFill>
                          <a:latin typeface="Cambria Math" charset="0"/>
                        </a:rPr>
                        <m:t>+</m:t>
                      </m:r>
                      <m:r>
                        <a:rPr lang="en-US" sz="2000" b="0" i="1" smtClean="0">
                          <a:solidFill>
                            <a:srgbClr val="FF0000"/>
                          </a:solidFill>
                          <a:latin typeface="Cambria Math" charset="0"/>
                        </a:rPr>
                        <m:t>𝑀</m:t>
                      </m:r>
                      <m:sSup>
                        <m:sSupPr>
                          <m:ctrlPr>
                            <a:rPr lang="en-US" sz="2000" b="0" i="1" smtClean="0">
                              <a:solidFill>
                                <a:srgbClr val="FF0000"/>
                              </a:solidFill>
                              <a:latin typeface="Cambria Math" panose="02040503050406030204" pitchFamily="18" charset="0"/>
                            </a:rPr>
                          </m:ctrlPr>
                        </m:sSupPr>
                        <m:e>
                          <m:r>
                            <a:rPr lang="en-US" sz="2000" b="0" i="1" smtClean="0">
                              <a:solidFill>
                                <a:srgbClr val="FF0000"/>
                              </a:solidFill>
                              <a:latin typeface="Cambria Math" charset="0"/>
                            </a:rPr>
                            <m:t>𝑑</m:t>
                          </m:r>
                        </m:e>
                        <m:sup>
                          <m:r>
                            <a:rPr lang="en-US" sz="2000" b="0" i="1" smtClean="0">
                              <a:solidFill>
                                <a:srgbClr val="FF0000"/>
                              </a:solidFill>
                              <a:latin typeface="Cambria Math" charset="0"/>
                            </a:rPr>
                            <m:t>2</m:t>
                          </m:r>
                        </m:sup>
                      </m:sSup>
                    </m:oMath>
                  </m:oMathPara>
                </a14:m>
                <a:endParaRPr lang="en-US" sz="20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107359" y="3836811"/>
                <a:ext cx="2428870" cy="337657"/>
              </a:xfrm>
              <a:prstGeom prst="rect">
                <a:avLst/>
              </a:prstGeom>
              <a:blipFill>
                <a:blip r:embed="rId3"/>
                <a:stretch>
                  <a:fillRect l="-1563" r="-521" b="-2500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3CFC719-7450-B84E-9F55-4B0AEE609191}"/>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13.) </a:t>
            </a:r>
          </a:p>
        </p:txBody>
      </p:sp>
    </p:spTree>
    <p:extLst>
      <p:ext uri="{BB962C8B-B14F-4D97-AF65-F5344CB8AC3E}">
        <p14:creationId xmlns:p14="http://schemas.microsoft.com/office/powerpoint/2010/main" val="72366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3382"/>
          </a:xfrm>
        </p:spPr>
        <p:txBody>
          <a:bodyPr/>
          <a:lstStyle/>
          <a:p>
            <a:r>
              <a:rPr lang="en-US" dirty="0"/>
              <a:t>Rotational N2L -- Full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8780" y="1244017"/>
                <a:ext cx="8586439" cy="4948438"/>
              </a:xfrm>
            </p:spPr>
            <p:txBody>
              <a:bodyPr>
                <a:normAutofit fontScale="92500" lnSpcReduction="10000"/>
              </a:bodyPr>
              <a:lstStyle/>
              <a:p>
                <a:pPr marL="0" indent="0">
                  <a:buNone/>
                </a:pPr>
                <a:r>
                  <a:rPr lang="en-US" sz="2600" dirty="0">
                    <a:solidFill>
                      <a:srgbClr val="FF0000"/>
                    </a:solidFill>
                  </a:rPr>
                  <a:t>Putting it all together</a:t>
                </a:r>
                <a:r>
                  <a:rPr lang="en-US" sz="2000" dirty="0"/>
                  <a:t>, </a:t>
                </a:r>
                <a:r>
                  <a:rPr lang="en-US" sz="2200" dirty="0"/>
                  <a:t>we now can say:   </a:t>
                </a:r>
              </a:p>
              <a:p>
                <a:pPr marL="0" indent="0">
                  <a:buNone/>
                </a:pPr>
                <a:r>
                  <a:rPr lang="en-US" sz="2200" dirty="0"/>
                  <a:t>     </a:t>
                </a:r>
                <a:r>
                  <a:rPr lang="en-US" sz="2000" dirty="0"/>
                  <a:t>								</a:t>
                </a:r>
              </a:p>
              <a:p>
                <a:pPr marL="0" indent="0">
                  <a:buNone/>
                </a:pPr>
                <a:r>
                  <a:rPr lang="en-US" sz="2000" dirty="0"/>
                  <a:t>						</a:t>
                </a:r>
                <a:r>
                  <a:rPr lang="en-US" sz="2000" dirty="0">
                    <a:solidFill>
                      <a:srgbClr val="FF0000"/>
                    </a:solidFill>
                  </a:rPr>
                  <a:t>       </a:t>
                </a:r>
                <a14:m>
                  <m:oMath xmlns:m="http://schemas.openxmlformats.org/officeDocument/2006/math">
                    <m:r>
                      <a:rPr lang="en-US" b="0" i="0" smtClean="0">
                        <a:solidFill>
                          <a:srgbClr val="FF0000"/>
                        </a:solidFill>
                        <a:latin typeface="Cambria Math" charset="0"/>
                      </a:rPr>
                      <m:t> </m:t>
                    </m:r>
                    <m:nary>
                      <m:naryPr>
                        <m:chr m:val="∑"/>
                        <m:subHide m:val="on"/>
                        <m:supHide m:val="on"/>
                        <m:ctrlPr>
                          <a:rPr lang="en-US" i="1" smtClean="0">
                            <a:solidFill>
                              <a:srgbClr val="FF0000"/>
                            </a:solidFill>
                            <a:latin typeface="Cambria Math" panose="02040503050406030204" pitchFamily="18" charset="0"/>
                          </a:rPr>
                        </m:ctrlPr>
                      </m:naryPr>
                      <m:sub/>
                      <m:sup/>
                      <m:e>
                        <m:r>
                          <a:rPr lang="en-US" i="1" smtClean="0">
                            <a:solidFill>
                              <a:srgbClr val="FF0000"/>
                            </a:solidFill>
                            <a:latin typeface="Cambria Math" charset="0"/>
                            <a:ea typeface="Cambria Math" charset="0"/>
                            <a:cs typeface="Cambria Math" charset="0"/>
                          </a:rPr>
                          <m:t>𝜏</m:t>
                        </m:r>
                      </m:e>
                    </m:nary>
                    <m:r>
                      <a:rPr lang="en-US" b="0" i="1" smtClean="0">
                        <a:solidFill>
                          <a:srgbClr val="FF0000"/>
                        </a:solidFill>
                        <a:latin typeface="Cambria Math" charset="0"/>
                      </a:rPr>
                      <m:t>=</m:t>
                    </m:r>
                    <m:r>
                      <a:rPr lang="en-US" b="0" i="1" smtClean="0">
                        <a:solidFill>
                          <a:srgbClr val="FF0000"/>
                        </a:solidFill>
                        <a:latin typeface="Cambria Math" charset="0"/>
                      </a:rPr>
                      <m:t>𝐼</m:t>
                    </m:r>
                    <m:r>
                      <a:rPr lang="en-US" b="0" i="1" smtClean="0">
                        <a:solidFill>
                          <a:srgbClr val="FF0000"/>
                        </a:solidFill>
                        <a:latin typeface="Cambria Math" charset="0"/>
                        <a:ea typeface="Cambria Math" charset="0"/>
                        <a:cs typeface="Cambria Math" charset="0"/>
                      </a:rPr>
                      <m:t>𝛼</m:t>
                    </m:r>
                  </m:oMath>
                </a14:m>
                <a:r>
                  <a:rPr lang="en-US" dirty="0">
                    <a:solidFill>
                      <a:srgbClr val="FF0000"/>
                    </a:solidFill>
                  </a:rPr>
                  <a:t> </a:t>
                </a:r>
                <a:r>
                  <a:rPr lang="en-US" sz="1800" dirty="0"/>
                  <a:t> </a:t>
                </a:r>
                <a:endParaRPr lang="en-US" sz="2000" dirty="0"/>
              </a:p>
              <a:p>
                <a:pPr marL="0" indent="0">
                  <a:buNone/>
                </a:pPr>
                <a:endParaRPr lang="en-US" dirty="0"/>
              </a:p>
              <a:p>
                <a:pPr marL="457200" lvl="1" indent="0">
                  <a:buNone/>
                </a:pPr>
                <a:r>
                  <a:rPr lang="en-US" sz="2200" dirty="0">
                    <a:solidFill>
                      <a:srgbClr val="FF0000"/>
                    </a:solidFill>
                    <a:latin typeface="Apple Chancery" panose="03020702040506060504" pitchFamily="66" charset="-79"/>
                    <a:cs typeface="Apple Chancery" panose="03020702040506060504" pitchFamily="66" charset="-79"/>
                  </a:rPr>
                  <a:t>In words:</a:t>
                </a:r>
                <a:r>
                  <a:rPr lang="en-US" sz="2200" dirty="0"/>
                  <a:t> the </a:t>
                </a:r>
                <a:r>
                  <a:rPr lang="en-US" sz="2200" i="1" dirty="0">
                    <a:solidFill>
                      <a:srgbClr val="152CC2"/>
                    </a:solidFill>
                  </a:rPr>
                  <a:t>angular acceleration </a:t>
                </a:r>
                <a:r>
                  <a:rPr lang="en-US" sz="2200" dirty="0"/>
                  <a:t>of an object </a:t>
                </a:r>
                <a:r>
                  <a:rPr lang="en-US" sz="2200" i="1" dirty="0">
                    <a:solidFill>
                      <a:srgbClr val="152CC2"/>
                    </a:solidFill>
                  </a:rPr>
                  <a:t>depends on </a:t>
                </a:r>
                <a:r>
                  <a:rPr lang="en-US" sz="2200" dirty="0"/>
                  <a:t>the </a:t>
                </a:r>
                <a:r>
                  <a:rPr lang="en-US" sz="2200" i="1" dirty="0">
                    <a:solidFill>
                      <a:srgbClr val="152CC2"/>
                    </a:solidFill>
                  </a:rPr>
                  <a:t>net torque </a:t>
                </a:r>
                <a:r>
                  <a:rPr lang="en-US" sz="2200" dirty="0">
                    <a:solidFill>
                      <a:srgbClr val="152CC2"/>
                    </a:solidFill>
                  </a:rPr>
                  <a:t>about the axis of rotation</a:t>
                </a:r>
                <a:r>
                  <a:rPr lang="en-US" sz="2200" dirty="0"/>
                  <a:t> </a:t>
                </a:r>
                <a:r>
                  <a:rPr lang="en-US" sz="2200" dirty="0">
                    <a:solidFill>
                      <a:srgbClr val="152CC2"/>
                    </a:solidFill>
                  </a:rPr>
                  <a:t>and the </a:t>
                </a:r>
                <a:r>
                  <a:rPr lang="en-US" sz="2200" i="1" dirty="0">
                    <a:solidFill>
                      <a:srgbClr val="152CC2"/>
                    </a:solidFill>
                  </a:rPr>
                  <a:t>moment of inertia </a:t>
                </a:r>
                <a:r>
                  <a:rPr lang="en-US" sz="2200" dirty="0"/>
                  <a:t>of that object about that same axis.  Put differently, the </a:t>
                </a:r>
                <a:r>
                  <a:rPr lang="en-US" sz="2200" dirty="0">
                    <a:solidFill>
                      <a:srgbClr val="FF0000"/>
                    </a:solidFill>
                  </a:rPr>
                  <a:t>net torque </a:t>
                </a:r>
                <a:r>
                  <a:rPr lang="en-US" sz="2200" dirty="0"/>
                  <a:t>on a body about a particular point is </a:t>
                </a:r>
                <a:r>
                  <a:rPr lang="en-US" sz="2200" dirty="0">
                    <a:solidFill>
                      <a:srgbClr val="FF0000"/>
                    </a:solidFill>
                  </a:rPr>
                  <a:t>proportional to </a:t>
                </a:r>
                <a:r>
                  <a:rPr lang="en-US" sz="2200" dirty="0"/>
                  <a:t>the body’s </a:t>
                </a:r>
                <a:r>
                  <a:rPr lang="en-US" sz="2200" dirty="0">
                    <a:solidFill>
                      <a:srgbClr val="FF0000"/>
                    </a:solidFill>
                  </a:rPr>
                  <a:t>angular acceleration about that point</a:t>
                </a:r>
                <a:r>
                  <a:rPr lang="en-US" sz="2200" dirty="0"/>
                  <a:t>, with the </a:t>
                </a:r>
                <a:r>
                  <a:rPr lang="en-US" sz="2200" dirty="0">
                    <a:solidFill>
                      <a:srgbClr val="FF0000"/>
                    </a:solidFill>
                  </a:rPr>
                  <a:t>proportionality constant </a:t>
                </a:r>
                <a:r>
                  <a:rPr lang="en-US" sz="2200" dirty="0"/>
                  <a:t>being the </a:t>
                </a:r>
                <a:r>
                  <a:rPr lang="en-US" sz="2200" dirty="0">
                    <a:solidFill>
                      <a:srgbClr val="FF0000"/>
                    </a:solidFill>
                  </a:rPr>
                  <a:t>moment of inertia about that point</a:t>
                </a:r>
                <a:r>
                  <a:rPr lang="en-US" sz="2200" dirty="0"/>
                  <a:t>.</a:t>
                </a:r>
              </a:p>
              <a:p>
                <a:pPr lvl="1"/>
                <a:endParaRPr lang="en-US" sz="2200" dirty="0"/>
              </a:p>
              <a:p>
                <a:pPr marL="457200" lvl="1" indent="0">
                  <a:buNone/>
                </a:pPr>
                <a:r>
                  <a:rPr lang="en-US" sz="2200" dirty="0">
                    <a:solidFill>
                      <a:srgbClr val="FF0000"/>
                    </a:solidFill>
                    <a:latin typeface="Apple Chancery" panose="03020702040506060504" pitchFamily="66" charset="-79"/>
                    <a:cs typeface="Apple Chancery" panose="03020702040506060504" pitchFamily="66" charset="-79"/>
                  </a:rPr>
                  <a:t>Technically,</a:t>
                </a:r>
                <a:r>
                  <a:rPr lang="en-US" sz="2200" dirty="0"/>
                  <a:t> </a:t>
                </a:r>
                <a:r>
                  <a:rPr lang="en-US" sz="2200" dirty="0">
                    <a:solidFill>
                      <a:srgbClr val="152CC2"/>
                    </a:solidFill>
                  </a:rPr>
                  <a:t>torque and angular acceleration are vectors</a:t>
                </a:r>
                <a:r>
                  <a:rPr lang="en-US" sz="2200" dirty="0"/>
                  <a:t>, so a </a:t>
                </a:r>
                <a:r>
                  <a:rPr lang="en-US" sz="2200" dirty="0">
                    <a:solidFill>
                      <a:srgbClr val="FF0000"/>
                    </a:solidFill>
                  </a:rPr>
                  <a:t>direction is required</a:t>
                </a:r>
                <a:r>
                  <a:rPr lang="en-US" sz="2200" dirty="0"/>
                  <a:t>. However, for all our problems, the </a:t>
                </a:r>
                <a:r>
                  <a:rPr lang="en-US" sz="2200" dirty="0">
                    <a:solidFill>
                      <a:srgbClr val="FF0000"/>
                    </a:solidFill>
                  </a:rPr>
                  <a:t>plane of rotation will be in the page</a:t>
                </a:r>
                <a:r>
                  <a:rPr lang="en-US" sz="2200" dirty="0"/>
                  <a:t>, so the </a:t>
                </a:r>
                <a:r>
                  <a:rPr lang="en-US" sz="2200" dirty="0">
                    <a:solidFill>
                      <a:srgbClr val="152CC2"/>
                    </a:solidFill>
                  </a:rPr>
                  <a:t>unit vector will be assumed to be </a:t>
                </a:r>
                <a14:m>
                  <m:oMath xmlns:m="http://schemas.openxmlformats.org/officeDocument/2006/math">
                    <m:acc>
                      <m:accPr>
                        <m:chr m:val="̂"/>
                        <m:ctrlPr>
                          <a:rPr lang="en-US" sz="2200" i="1" smtClean="0">
                            <a:solidFill>
                              <a:srgbClr val="152CC2"/>
                            </a:solidFill>
                            <a:latin typeface="Cambria Math" panose="02040503050406030204" pitchFamily="18" charset="0"/>
                          </a:rPr>
                        </m:ctrlPr>
                      </m:accPr>
                      <m:e>
                        <m:r>
                          <a:rPr lang="en-US" sz="2200" b="0" i="1" smtClean="0">
                            <a:solidFill>
                              <a:srgbClr val="152CC2"/>
                            </a:solidFill>
                            <a:latin typeface="Cambria Math" charset="0"/>
                          </a:rPr>
                          <m:t>𝑘</m:t>
                        </m:r>
                      </m:e>
                    </m:acc>
                  </m:oMath>
                </a14:m>
                <a:r>
                  <a:rPr lang="en-US" sz="2200" dirty="0">
                    <a:solidFill>
                      <a:srgbClr val="152CC2"/>
                    </a:solidFill>
                  </a:rPr>
                  <a:t>. </a:t>
                </a:r>
                <a:r>
                  <a:rPr lang="en-US" sz="2200" dirty="0"/>
                  <a:t>We </a:t>
                </a:r>
                <a:r>
                  <a:rPr lang="en-US" sz="2200" dirty="0">
                    <a:solidFill>
                      <a:srgbClr val="00C201"/>
                    </a:solidFill>
                  </a:rPr>
                  <a:t>won’t need to write that for these problems, but we </a:t>
                </a:r>
                <a:r>
                  <a:rPr lang="en-US" sz="2200" u="sng" dirty="0">
                    <a:solidFill>
                      <a:srgbClr val="00C201"/>
                    </a:solidFill>
                  </a:rPr>
                  <a:t>will</a:t>
                </a:r>
                <a:r>
                  <a:rPr lang="en-US" sz="2200" dirty="0">
                    <a:solidFill>
                      <a:srgbClr val="00C201"/>
                    </a:solidFill>
                  </a:rPr>
                  <a:t> need to keep track of positive and negative signs to indicate the direction of rotation.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8780" y="1244017"/>
                <a:ext cx="8586439" cy="4948438"/>
              </a:xfrm>
              <a:blipFill>
                <a:blip r:embed="rId2"/>
                <a:stretch>
                  <a:fillRect l="-1183" t="-1535" r="-74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AC594E8-E38D-6440-83BD-85567A0403B1}"/>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14.) </a:t>
            </a:r>
          </a:p>
        </p:txBody>
      </p:sp>
    </p:spTree>
    <p:extLst>
      <p:ext uri="{BB962C8B-B14F-4D97-AF65-F5344CB8AC3E}">
        <p14:creationId xmlns:p14="http://schemas.microsoft.com/office/powerpoint/2010/main" val="372218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N2L/I example (8.32)</a:t>
            </a:r>
          </a:p>
        </p:txBody>
      </p:sp>
      <p:sp>
        <p:nvSpPr>
          <p:cNvPr id="3" name="Content Placeholder 2"/>
          <p:cNvSpPr>
            <a:spLocks noGrp="1"/>
          </p:cNvSpPr>
          <p:nvPr>
            <p:ph idx="1"/>
          </p:nvPr>
        </p:nvSpPr>
        <p:spPr>
          <a:xfrm>
            <a:off x="275778" y="1404065"/>
            <a:ext cx="8671451" cy="1966274"/>
          </a:xfrm>
        </p:spPr>
        <p:txBody>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For the system </a:t>
            </a:r>
            <a:r>
              <a:rPr lang="en-US" sz="2000" dirty="0"/>
              <a:t>shown here, what torque around point O is required to produce an angular acceleration of 1.50 rad/sec/sec about:</a:t>
            </a:r>
          </a:p>
          <a:p>
            <a:pPr lvl="1"/>
            <a:r>
              <a:rPr lang="en-US" dirty="0"/>
              <a:t>A) the x axis</a:t>
            </a:r>
          </a:p>
          <a:p>
            <a:pPr lvl="1"/>
            <a:r>
              <a:rPr lang="en-US" dirty="0"/>
              <a:t>B) the y axis</a:t>
            </a:r>
          </a:p>
          <a:p>
            <a:pPr lvl="1"/>
            <a:r>
              <a:rPr lang="en-US" dirty="0"/>
              <a:t>C) the z axis (out of the page)</a:t>
            </a:r>
          </a:p>
        </p:txBody>
      </p:sp>
      <p:grpSp>
        <p:nvGrpSpPr>
          <p:cNvPr id="4" name="Group 37"/>
          <p:cNvGrpSpPr>
            <a:grpSpLocks/>
          </p:cNvGrpSpPr>
          <p:nvPr/>
        </p:nvGrpSpPr>
        <p:grpSpPr bwMode="auto">
          <a:xfrm>
            <a:off x="5791200" y="2173746"/>
            <a:ext cx="3352800" cy="3167063"/>
            <a:chOff x="3744" y="240"/>
            <a:chExt cx="2208" cy="2085"/>
          </a:xfrm>
        </p:grpSpPr>
        <p:sp>
          <p:nvSpPr>
            <p:cNvPr id="5" name="Oval 7"/>
            <p:cNvSpPr>
              <a:spLocks/>
            </p:cNvSpPr>
            <p:nvPr/>
          </p:nvSpPr>
          <p:spPr bwMode="auto">
            <a:xfrm>
              <a:off x="4032" y="480"/>
              <a:ext cx="288" cy="288"/>
            </a:xfrm>
            <a:prstGeom prst="ellipse">
              <a:avLst/>
            </a:prstGeom>
            <a:solidFill>
              <a:schemeClr val="accent1"/>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 name="Oval 8"/>
            <p:cNvSpPr>
              <a:spLocks/>
            </p:cNvSpPr>
            <p:nvPr/>
          </p:nvSpPr>
          <p:spPr bwMode="auto">
            <a:xfrm>
              <a:off x="4848" y="528"/>
              <a:ext cx="192" cy="192"/>
            </a:xfrm>
            <a:prstGeom prst="ellipse">
              <a:avLst/>
            </a:prstGeom>
            <a:solidFill>
              <a:schemeClr val="accent1"/>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7" name="Oval 9"/>
            <p:cNvSpPr>
              <a:spLocks/>
            </p:cNvSpPr>
            <p:nvPr/>
          </p:nvSpPr>
          <p:spPr bwMode="auto">
            <a:xfrm>
              <a:off x="4752" y="1488"/>
              <a:ext cx="384" cy="384"/>
            </a:xfrm>
            <a:prstGeom prst="ellipse">
              <a:avLst/>
            </a:prstGeom>
            <a:solidFill>
              <a:schemeClr val="accent1"/>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 name="Line 10"/>
            <p:cNvSpPr>
              <a:spLocks noChangeShapeType="1"/>
            </p:cNvSpPr>
            <p:nvPr/>
          </p:nvSpPr>
          <p:spPr bwMode="auto">
            <a:xfrm>
              <a:off x="4320" y="624"/>
              <a:ext cx="52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1"/>
            <p:cNvSpPr>
              <a:spLocks noChangeShapeType="1"/>
            </p:cNvSpPr>
            <p:nvPr/>
          </p:nvSpPr>
          <p:spPr bwMode="auto">
            <a:xfrm>
              <a:off x="4272" y="1680"/>
              <a:ext cx="48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Oval 12"/>
            <p:cNvSpPr>
              <a:spLocks/>
            </p:cNvSpPr>
            <p:nvPr/>
          </p:nvSpPr>
          <p:spPr bwMode="auto">
            <a:xfrm>
              <a:off x="4080" y="1584"/>
              <a:ext cx="192" cy="192"/>
            </a:xfrm>
            <a:prstGeom prst="ellipse">
              <a:avLst/>
            </a:prstGeom>
            <a:solidFill>
              <a:schemeClr val="accent1"/>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1" name="Line 13"/>
            <p:cNvSpPr>
              <a:spLocks noChangeShapeType="1"/>
            </p:cNvSpPr>
            <p:nvPr/>
          </p:nvSpPr>
          <p:spPr bwMode="auto">
            <a:xfrm flipV="1">
              <a:off x="4176" y="768"/>
              <a:ext cx="0" cy="81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4"/>
            <p:cNvSpPr>
              <a:spLocks noChangeShapeType="1"/>
            </p:cNvSpPr>
            <p:nvPr/>
          </p:nvSpPr>
          <p:spPr bwMode="auto">
            <a:xfrm flipV="1">
              <a:off x="4944" y="720"/>
              <a:ext cx="0" cy="76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5"/>
            <p:cNvSpPr>
              <a:spLocks noChangeShapeType="1"/>
            </p:cNvSpPr>
            <p:nvPr/>
          </p:nvSpPr>
          <p:spPr bwMode="auto">
            <a:xfrm>
              <a:off x="3840" y="1152"/>
              <a:ext cx="1440" cy="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6"/>
            <p:cNvSpPr>
              <a:spLocks noChangeShapeType="1"/>
            </p:cNvSpPr>
            <p:nvPr/>
          </p:nvSpPr>
          <p:spPr bwMode="auto">
            <a:xfrm>
              <a:off x="4560" y="288"/>
              <a:ext cx="0" cy="1632"/>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7"/>
            <p:cNvSpPr>
              <a:spLocks noChangeShapeType="1"/>
            </p:cNvSpPr>
            <p:nvPr/>
          </p:nvSpPr>
          <p:spPr bwMode="auto">
            <a:xfrm>
              <a:off x="5472" y="576"/>
              <a:ext cx="0" cy="1104"/>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8"/>
            <p:cNvSpPr>
              <a:spLocks noChangeShapeType="1"/>
            </p:cNvSpPr>
            <p:nvPr/>
          </p:nvSpPr>
          <p:spPr bwMode="auto">
            <a:xfrm>
              <a:off x="4176" y="2064"/>
              <a:ext cx="768" cy="0"/>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19"/>
            <p:cNvSpPr txBox="1">
              <a:spLocks/>
            </p:cNvSpPr>
            <p:nvPr/>
          </p:nvSpPr>
          <p:spPr bwMode="auto">
            <a:xfrm>
              <a:off x="5520" y="960"/>
              <a:ext cx="43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latin typeface="Gill Sans" charset="0"/>
                </a:rPr>
                <a:t>6 m</a:t>
              </a:r>
            </a:p>
          </p:txBody>
        </p:sp>
        <p:sp>
          <p:nvSpPr>
            <p:cNvPr id="18" name="Text Box 20"/>
            <p:cNvSpPr txBox="1">
              <a:spLocks/>
            </p:cNvSpPr>
            <p:nvPr/>
          </p:nvSpPr>
          <p:spPr bwMode="auto">
            <a:xfrm>
              <a:off x="4416" y="2064"/>
              <a:ext cx="43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latin typeface="Gill Sans" charset="0"/>
                </a:rPr>
                <a:t>4 m</a:t>
              </a:r>
            </a:p>
          </p:txBody>
        </p:sp>
        <p:sp>
          <p:nvSpPr>
            <p:cNvPr id="19" name="Text Box 21"/>
            <p:cNvSpPr txBox="1">
              <a:spLocks/>
            </p:cNvSpPr>
            <p:nvPr/>
          </p:nvSpPr>
          <p:spPr bwMode="auto">
            <a:xfrm>
              <a:off x="3840" y="1681"/>
              <a:ext cx="43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latin typeface="Gill Sans" charset="0"/>
                </a:rPr>
                <a:t>2 kg</a:t>
              </a:r>
            </a:p>
          </p:txBody>
        </p:sp>
        <p:sp>
          <p:nvSpPr>
            <p:cNvPr id="20" name="Text Box 22"/>
            <p:cNvSpPr txBox="1">
              <a:spLocks/>
            </p:cNvSpPr>
            <p:nvPr/>
          </p:nvSpPr>
          <p:spPr bwMode="auto">
            <a:xfrm>
              <a:off x="4992" y="432"/>
              <a:ext cx="43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latin typeface="Gill Sans" charset="0"/>
                </a:rPr>
                <a:t>2 kg</a:t>
              </a:r>
            </a:p>
          </p:txBody>
        </p:sp>
        <p:sp>
          <p:nvSpPr>
            <p:cNvPr id="21" name="Text Box 23"/>
            <p:cNvSpPr txBox="1">
              <a:spLocks/>
            </p:cNvSpPr>
            <p:nvPr/>
          </p:nvSpPr>
          <p:spPr bwMode="auto">
            <a:xfrm>
              <a:off x="3744" y="432"/>
              <a:ext cx="43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latin typeface="Gill Sans" charset="0"/>
                </a:rPr>
                <a:t>3 kg</a:t>
              </a:r>
            </a:p>
          </p:txBody>
        </p:sp>
        <p:sp>
          <p:nvSpPr>
            <p:cNvPr id="22" name="Text Box 24"/>
            <p:cNvSpPr txBox="1">
              <a:spLocks/>
            </p:cNvSpPr>
            <p:nvPr/>
          </p:nvSpPr>
          <p:spPr bwMode="auto">
            <a:xfrm>
              <a:off x="5088" y="1681"/>
              <a:ext cx="43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latin typeface="Gill Sans" charset="0"/>
                </a:rPr>
                <a:t>4 kg</a:t>
              </a:r>
            </a:p>
          </p:txBody>
        </p:sp>
        <p:sp>
          <p:nvSpPr>
            <p:cNvPr id="23" name="Text Box 25"/>
            <p:cNvSpPr txBox="1">
              <a:spLocks/>
            </p:cNvSpPr>
            <p:nvPr/>
          </p:nvSpPr>
          <p:spPr bwMode="auto">
            <a:xfrm>
              <a:off x="4561" y="240"/>
              <a:ext cx="43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i="1">
                  <a:latin typeface="Gill Sans" charset="0"/>
                </a:rPr>
                <a:t>y</a:t>
              </a:r>
              <a:endParaRPr lang="en-US" altLang="en-US" sz="1400">
                <a:latin typeface="Gill Sans" charset="0"/>
              </a:endParaRPr>
            </a:p>
          </p:txBody>
        </p:sp>
        <p:sp>
          <p:nvSpPr>
            <p:cNvPr id="24" name="Text Box 26"/>
            <p:cNvSpPr txBox="1">
              <a:spLocks/>
            </p:cNvSpPr>
            <p:nvPr/>
          </p:nvSpPr>
          <p:spPr bwMode="auto">
            <a:xfrm>
              <a:off x="5232" y="1105"/>
              <a:ext cx="43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i="1">
                  <a:latin typeface="Gill Sans" charset="0"/>
                </a:rPr>
                <a:t>x</a:t>
              </a:r>
              <a:endParaRPr lang="en-US" altLang="en-US" sz="1400">
                <a:latin typeface="Gill Sans" charset="0"/>
              </a:endParaRPr>
            </a:p>
          </p:txBody>
        </p:sp>
        <p:sp>
          <p:nvSpPr>
            <p:cNvPr id="25" name="Text Box 27"/>
            <p:cNvSpPr txBox="1">
              <a:spLocks/>
            </p:cNvSpPr>
            <p:nvPr/>
          </p:nvSpPr>
          <p:spPr bwMode="auto">
            <a:xfrm>
              <a:off x="4368" y="1152"/>
              <a:ext cx="43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i="1">
                  <a:latin typeface="Gill Sans" charset="0"/>
                </a:rPr>
                <a:t>O</a:t>
              </a:r>
              <a:endParaRPr lang="en-US" altLang="en-US" sz="1400">
                <a:latin typeface="Gill Sans" charset="0"/>
              </a:endParaRPr>
            </a:p>
          </p:txBody>
        </p:sp>
        <p:sp>
          <p:nvSpPr>
            <p:cNvPr id="26" name="Rectangle 28"/>
            <p:cNvSpPr>
              <a:spLocks/>
            </p:cNvSpPr>
            <p:nvPr/>
          </p:nvSpPr>
          <p:spPr bwMode="auto">
            <a:xfrm>
              <a:off x="4365" y="1008"/>
              <a:ext cx="121"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3200">
                <a:solidFill>
                  <a:srgbClr val="000000"/>
                </a:solidFill>
                <a:latin typeface="Gill Sans" charset="0"/>
                <a:sym typeface="Gill Sans" charset="0"/>
              </a:endParaRPr>
            </a:p>
          </p:txBody>
        </p:sp>
        <p:sp>
          <p:nvSpPr>
            <p:cNvPr id="27" name="Oval 29"/>
            <p:cNvSpPr>
              <a:spLocks/>
            </p:cNvSpPr>
            <p:nvPr/>
          </p:nvSpPr>
          <p:spPr bwMode="auto">
            <a:xfrm>
              <a:off x="4512" y="1104"/>
              <a:ext cx="96" cy="96"/>
            </a:xfrm>
            <a:prstGeom prst="ellipse">
              <a:avLst/>
            </a:prstGeom>
            <a:blipFill dpi="0" rotWithShape="0">
              <a:blip r:embed="rId2"/>
              <a:srcRect/>
              <a:tile tx="0" ty="0" sx="100000" sy="100000" flip="none" algn="tl"/>
            </a:blip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sp>
        <p:nvSpPr>
          <p:cNvPr id="28" name="TextBox 27">
            <a:extLst>
              <a:ext uri="{FF2B5EF4-FFF2-40B4-BE49-F238E27FC236}">
                <a16:creationId xmlns:a16="http://schemas.microsoft.com/office/drawing/2014/main" id="{C84A7035-EAFA-7F46-BFF2-DEDC0DFE48DA}"/>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15.) </a:t>
            </a:r>
          </a:p>
        </p:txBody>
      </p:sp>
    </p:spTree>
    <p:extLst>
      <p:ext uri="{BB962C8B-B14F-4D97-AF65-F5344CB8AC3E}">
        <p14:creationId xmlns:p14="http://schemas.microsoft.com/office/powerpoint/2010/main" val="1614488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2205"/>
          </a:xfrm>
        </p:spPr>
        <p:txBody>
          <a:bodyPr>
            <a:normAutofit fontScale="90000"/>
          </a:bodyPr>
          <a:lstStyle/>
          <a:p>
            <a:r>
              <a:rPr lang="en-US" dirty="0"/>
              <a:t>8.32 continued</a:t>
            </a:r>
          </a:p>
        </p:txBody>
      </p:sp>
      <p:grpSp>
        <p:nvGrpSpPr>
          <p:cNvPr id="4" name="Group 37"/>
          <p:cNvGrpSpPr>
            <a:grpSpLocks noChangeAspect="1"/>
          </p:cNvGrpSpPr>
          <p:nvPr/>
        </p:nvGrpSpPr>
        <p:grpSpPr bwMode="auto">
          <a:xfrm>
            <a:off x="6680200" y="1270000"/>
            <a:ext cx="2283806" cy="2157289"/>
            <a:chOff x="3744" y="240"/>
            <a:chExt cx="2208" cy="2085"/>
          </a:xfrm>
        </p:grpSpPr>
        <p:sp>
          <p:nvSpPr>
            <p:cNvPr id="5" name="Oval 7"/>
            <p:cNvSpPr>
              <a:spLocks/>
            </p:cNvSpPr>
            <p:nvPr/>
          </p:nvSpPr>
          <p:spPr bwMode="auto">
            <a:xfrm>
              <a:off x="4032" y="480"/>
              <a:ext cx="288" cy="288"/>
            </a:xfrm>
            <a:prstGeom prst="ellipse">
              <a:avLst/>
            </a:prstGeom>
            <a:solidFill>
              <a:schemeClr val="accent1"/>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 name="Oval 8"/>
            <p:cNvSpPr>
              <a:spLocks/>
            </p:cNvSpPr>
            <p:nvPr/>
          </p:nvSpPr>
          <p:spPr bwMode="auto">
            <a:xfrm>
              <a:off x="4848" y="528"/>
              <a:ext cx="192" cy="192"/>
            </a:xfrm>
            <a:prstGeom prst="ellipse">
              <a:avLst/>
            </a:prstGeom>
            <a:solidFill>
              <a:schemeClr val="accent1"/>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7" name="Oval 9"/>
            <p:cNvSpPr>
              <a:spLocks/>
            </p:cNvSpPr>
            <p:nvPr/>
          </p:nvSpPr>
          <p:spPr bwMode="auto">
            <a:xfrm>
              <a:off x="4752" y="1488"/>
              <a:ext cx="384" cy="384"/>
            </a:xfrm>
            <a:prstGeom prst="ellipse">
              <a:avLst/>
            </a:prstGeom>
            <a:solidFill>
              <a:schemeClr val="accent1"/>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 name="Line 10"/>
            <p:cNvSpPr>
              <a:spLocks noChangeShapeType="1"/>
            </p:cNvSpPr>
            <p:nvPr/>
          </p:nvSpPr>
          <p:spPr bwMode="auto">
            <a:xfrm>
              <a:off x="4320" y="624"/>
              <a:ext cx="52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1"/>
            <p:cNvSpPr>
              <a:spLocks noChangeShapeType="1"/>
            </p:cNvSpPr>
            <p:nvPr/>
          </p:nvSpPr>
          <p:spPr bwMode="auto">
            <a:xfrm>
              <a:off x="4272" y="1680"/>
              <a:ext cx="48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Oval 12"/>
            <p:cNvSpPr>
              <a:spLocks/>
            </p:cNvSpPr>
            <p:nvPr/>
          </p:nvSpPr>
          <p:spPr bwMode="auto">
            <a:xfrm>
              <a:off x="4080" y="1584"/>
              <a:ext cx="192" cy="192"/>
            </a:xfrm>
            <a:prstGeom prst="ellipse">
              <a:avLst/>
            </a:prstGeom>
            <a:solidFill>
              <a:schemeClr val="accent1"/>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1" name="Line 13"/>
            <p:cNvSpPr>
              <a:spLocks noChangeShapeType="1"/>
            </p:cNvSpPr>
            <p:nvPr/>
          </p:nvSpPr>
          <p:spPr bwMode="auto">
            <a:xfrm flipV="1">
              <a:off x="4176" y="768"/>
              <a:ext cx="0" cy="81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4"/>
            <p:cNvSpPr>
              <a:spLocks noChangeShapeType="1"/>
            </p:cNvSpPr>
            <p:nvPr/>
          </p:nvSpPr>
          <p:spPr bwMode="auto">
            <a:xfrm flipV="1">
              <a:off x="4944" y="720"/>
              <a:ext cx="0" cy="76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5"/>
            <p:cNvSpPr>
              <a:spLocks noChangeShapeType="1"/>
            </p:cNvSpPr>
            <p:nvPr/>
          </p:nvSpPr>
          <p:spPr bwMode="auto">
            <a:xfrm>
              <a:off x="3840" y="1152"/>
              <a:ext cx="1440" cy="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6"/>
            <p:cNvSpPr>
              <a:spLocks noChangeShapeType="1"/>
            </p:cNvSpPr>
            <p:nvPr/>
          </p:nvSpPr>
          <p:spPr bwMode="auto">
            <a:xfrm>
              <a:off x="4560" y="288"/>
              <a:ext cx="0" cy="1632"/>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7"/>
            <p:cNvSpPr>
              <a:spLocks noChangeShapeType="1"/>
            </p:cNvSpPr>
            <p:nvPr/>
          </p:nvSpPr>
          <p:spPr bwMode="auto">
            <a:xfrm>
              <a:off x="5472" y="576"/>
              <a:ext cx="0" cy="1104"/>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8"/>
            <p:cNvSpPr>
              <a:spLocks noChangeShapeType="1"/>
            </p:cNvSpPr>
            <p:nvPr/>
          </p:nvSpPr>
          <p:spPr bwMode="auto">
            <a:xfrm>
              <a:off x="4176" y="2064"/>
              <a:ext cx="768" cy="0"/>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19"/>
            <p:cNvSpPr txBox="1">
              <a:spLocks/>
            </p:cNvSpPr>
            <p:nvPr/>
          </p:nvSpPr>
          <p:spPr bwMode="auto">
            <a:xfrm>
              <a:off x="5520" y="960"/>
              <a:ext cx="43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latin typeface="Gill Sans" charset="0"/>
                </a:rPr>
                <a:t>6 m</a:t>
              </a:r>
            </a:p>
          </p:txBody>
        </p:sp>
        <p:sp>
          <p:nvSpPr>
            <p:cNvPr id="18" name="Text Box 20"/>
            <p:cNvSpPr txBox="1">
              <a:spLocks/>
            </p:cNvSpPr>
            <p:nvPr/>
          </p:nvSpPr>
          <p:spPr bwMode="auto">
            <a:xfrm>
              <a:off x="4416" y="2064"/>
              <a:ext cx="43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latin typeface="Gill Sans" charset="0"/>
                </a:rPr>
                <a:t>4 m</a:t>
              </a:r>
            </a:p>
          </p:txBody>
        </p:sp>
        <p:sp>
          <p:nvSpPr>
            <p:cNvPr id="19" name="Text Box 21"/>
            <p:cNvSpPr txBox="1">
              <a:spLocks/>
            </p:cNvSpPr>
            <p:nvPr/>
          </p:nvSpPr>
          <p:spPr bwMode="auto">
            <a:xfrm>
              <a:off x="3840" y="1681"/>
              <a:ext cx="43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latin typeface="Gill Sans" charset="0"/>
                </a:rPr>
                <a:t>2 kg</a:t>
              </a:r>
            </a:p>
          </p:txBody>
        </p:sp>
        <p:sp>
          <p:nvSpPr>
            <p:cNvPr id="20" name="Text Box 22"/>
            <p:cNvSpPr txBox="1">
              <a:spLocks/>
            </p:cNvSpPr>
            <p:nvPr/>
          </p:nvSpPr>
          <p:spPr bwMode="auto">
            <a:xfrm>
              <a:off x="4992" y="432"/>
              <a:ext cx="43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latin typeface="Gill Sans" charset="0"/>
                </a:rPr>
                <a:t>2 kg</a:t>
              </a:r>
            </a:p>
          </p:txBody>
        </p:sp>
        <p:sp>
          <p:nvSpPr>
            <p:cNvPr id="21" name="Text Box 23"/>
            <p:cNvSpPr txBox="1">
              <a:spLocks/>
            </p:cNvSpPr>
            <p:nvPr/>
          </p:nvSpPr>
          <p:spPr bwMode="auto">
            <a:xfrm>
              <a:off x="3744" y="432"/>
              <a:ext cx="43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latin typeface="Gill Sans" charset="0"/>
                </a:rPr>
                <a:t>3 kg</a:t>
              </a:r>
            </a:p>
          </p:txBody>
        </p:sp>
        <p:sp>
          <p:nvSpPr>
            <p:cNvPr id="22" name="Text Box 24"/>
            <p:cNvSpPr txBox="1">
              <a:spLocks/>
            </p:cNvSpPr>
            <p:nvPr/>
          </p:nvSpPr>
          <p:spPr bwMode="auto">
            <a:xfrm>
              <a:off x="5088" y="1681"/>
              <a:ext cx="43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latin typeface="Gill Sans" charset="0"/>
                </a:rPr>
                <a:t>4 kg</a:t>
              </a:r>
            </a:p>
          </p:txBody>
        </p:sp>
        <p:sp>
          <p:nvSpPr>
            <p:cNvPr id="23" name="Text Box 25"/>
            <p:cNvSpPr txBox="1">
              <a:spLocks/>
            </p:cNvSpPr>
            <p:nvPr/>
          </p:nvSpPr>
          <p:spPr bwMode="auto">
            <a:xfrm>
              <a:off x="4561" y="240"/>
              <a:ext cx="43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i="1">
                  <a:latin typeface="Gill Sans" charset="0"/>
                </a:rPr>
                <a:t>y</a:t>
              </a:r>
              <a:endParaRPr lang="en-US" altLang="en-US" sz="1400">
                <a:latin typeface="Gill Sans" charset="0"/>
              </a:endParaRPr>
            </a:p>
          </p:txBody>
        </p:sp>
        <p:sp>
          <p:nvSpPr>
            <p:cNvPr id="24" name="Text Box 26"/>
            <p:cNvSpPr txBox="1">
              <a:spLocks/>
            </p:cNvSpPr>
            <p:nvPr/>
          </p:nvSpPr>
          <p:spPr bwMode="auto">
            <a:xfrm>
              <a:off x="5232" y="1105"/>
              <a:ext cx="43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i="1">
                  <a:latin typeface="Gill Sans" charset="0"/>
                </a:rPr>
                <a:t>x</a:t>
              </a:r>
              <a:endParaRPr lang="en-US" altLang="en-US" sz="1400">
                <a:latin typeface="Gill Sans" charset="0"/>
              </a:endParaRPr>
            </a:p>
          </p:txBody>
        </p:sp>
        <p:sp>
          <p:nvSpPr>
            <p:cNvPr id="25" name="Text Box 27"/>
            <p:cNvSpPr txBox="1">
              <a:spLocks/>
            </p:cNvSpPr>
            <p:nvPr/>
          </p:nvSpPr>
          <p:spPr bwMode="auto">
            <a:xfrm>
              <a:off x="4368" y="1152"/>
              <a:ext cx="43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i="1">
                  <a:latin typeface="Gill Sans" charset="0"/>
                </a:rPr>
                <a:t>O</a:t>
              </a:r>
              <a:endParaRPr lang="en-US" altLang="en-US" sz="1400">
                <a:latin typeface="Gill Sans" charset="0"/>
              </a:endParaRPr>
            </a:p>
          </p:txBody>
        </p:sp>
        <p:sp>
          <p:nvSpPr>
            <p:cNvPr id="26" name="Rectangle 28"/>
            <p:cNvSpPr>
              <a:spLocks/>
            </p:cNvSpPr>
            <p:nvPr/>
          </p:nvSpPr>
          <p:spPr bwMode="auto">
            <a:xfrm>
              <a:off x="4365" y="1008"/>
              <a:ext cx="121"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3200">
                <a:solidFill>
                  <a:srgbClr val="000000"/>
                </a:solidFill>
                <a:latin typeface="Gill Sans" charset="0"/>
                <a:sym typeface="Gill Sans" charset="0"/>
              </a:endParaRPr>
            </a:p>
          </p:txBody>
        </p:sp>
        <p:sp>
          <p:nvSpPr>
            <p:cNvPr id="27" name="Oval 29"/>
            <p:cNvSpPr>
              <a:spLocks/>
            </p:cNvSpPr>
            <p:nvPr/>
          </p:nvSpPr>
          <p:spPr bwMode="auto">
            <a:xfrm>
              <a:off x="4512" y="1104"/>
              <a:ext cx="96" cy="96"/>
            </a:xfrm>
            <a:prstGeom prst="ellipse">
              <a:avLst/>
            </a:prstGeom>
            <a:blipFill dpi="0" rotWithShape="0">
              <a:blip r:embed="rId3"/>
              <a:srcRect/>
              <a:tile tx="0" ty="0" sx="100000" sy="100000" flip="none" algn="tl"/>
            </a:blip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mc:AlternateContent xmlns:mc="http://schemas.openxmlformats.org/markup-compatibility/2006" xmlns:a14="http://schemas.microsoft.com/office/drawing/2010/main">
        <mc:Choice Requires="a14">
          <p:sp>
            <p:nvSpPr>
              <p:cNvPr id="28" name="TextBox 27"/>
              <p:cNvSpPr txBox="1"/>
              <p:nvPr/>
            </p:nvSpPr>
            <p:spPr>
              <a:xfrm>
                <a:off x="277604" y="1128710"/>
                <a:ext cx="6364325" cy="1631216"/>
              </a:xfrm>
              <a:prstGeom prst="rect">
                <a:avLst/>
              </a:prstGeom>
              <a:noFill/>
            </p:spPr>
            <p:txBody>
              <a:bodyPr wrap="square" rtlCol="0">
                <a:spAutoFit/>
              </a:bodyPr>
              <a:lstStyle/>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We want to determine </a:t>
                </a:r>
                <a14:m>
                  <m:oMath xmlns:m="http://schemas.openxmlformats.org/officeDocument/2006/math">
                    <m:r>
                      <a:rPr lang="en-US" sz="2000" i="1" smtClean="0">
                        <a:latin typeface="Cambria Math" charset="0"/>
                        <a:ea typeface="Palatino Linotype" charset="0"/>
                        <a:cs typeface="Palatino Linotype" charset="0"/>
                      </a:rPr>
                      <m:t>𝜏</m:t>
                    </m:r>
                  </m:oMath>
                </a14:m>
                <a:r>
                  <a:rPr lang="en-US" sz="2000" dirty="0">
                    <a:latin typeface="Times New Roman" panose="02020603050405020304" pitchFamily="18" charset="0"/>
                    <a:ea typeface="Palatino Linotype" charset="0"/>
                    <a:cs typeface="Times New Roman" panose="02020603050405020304" pitchFamily="18" charset="0"/>
                  </a:rPr>
                  <a:t> using </a:t>
                </a:r>
                <a14:m>
                  <m:oMath xmlns:m="http://schemas.openxmlformats.org/officeDocument/2006/math">
                    <m:r>
                      <a:rPr lang="en-US" sz="2000" i="1" smtClean="0">
                        <a:latin typeface="Cambria Math" charset="0"/>
                        <a:ea typeface="Palatino Linotype" charset="0"/>
                        <a:cs typeface="Palatino Linotype" charset="0"/>
                      </a:rPr>
                      <m:t>𝜏</m:t>
                    </m:r>
                    <m:r>
                      <a:rPr lang="en-US" sz="2000" b="0" i="1" smtClean="0">
                        <a:latin typeface="Cambria Math" charset="0"/>
                        <a:ea typeface="Palatino Linotype" charset="0"/>
                        <a:cs typeface="Palatino Linotype" charset="0"/>
                      </a:rPr>
                      <m:t>=</m:t>
                    </m:r>
                    <m:r>
                      <a:rPr lang="en-US" sz="2000" b="0" i="1" smtClean="0">
                        <a:latin typeface="Cambria Math" charset="0"/>
                        <a:ea typeface="Palatino Linotype" charset="0"/>
                        <a:cs typeface="Palatino Linotype" charset="0"/>
                      </a:rPr>
                      <m:t>𝐼</m:t>
                    </m:r>
                    <m:r>
                      <a:rPr lang="en-US" sz="2000" b="0" i="1" smtClean="0">
                        <a:latin typeface="Cambria Math" charset="0"/>
                        <a:ea typeface="Palatino Linotype" charset="0"/>
                        <a:cs typeface="Palatino Linotype" charset="0"/>
                      </a:rPr>
                      <m:t>𝛼</m:t>
                    </m:r>
                  </m:oMath>
                </a14:m>
                <a:r>
                  <a:rPr lang="en-US" sz="2000" dirty="0">
                    <a:latin typeface="Times New Roman" panose="02020603050405020304" pitchFamily="18" charset="0"/>
                    <a:ea typeface="Palatino Linotype" charset="0"/>
                    <a:cs typeface="Times New Roman" panose="02020603050405020304" pitchFamily="18" charset="0"/>
                  </a:rPr>
                  <a:t>, which means we need to find I for a rotation about the x axis. There are four point masses, so we need to sum their individual moments of inertia. Their distances (d) from the axis of rotation are therefore their </a:t>
                </a:r>
                <a:r>
                  <a:rPr lang="en-US" sz="2000" u="sng" dirty="0">
                    <a:latin typeface="Times New Roman" panose="02020603050405020304" pitchFamily="18" charset="0"/>
                    <a:ea typeface="Palatino Linotype" charset="0"/>
                    <a:cs typeface="Times New Roman" panose="02020603050405020304" pitchFamily="18" charset="0"/>
                  </a:rPr>
                  <a:t>y coordinates</a:t>
                </a:r>
                <a:r>
                  <a:rPr lang="en-US" sz="2000" dirty="0">
                    <a:latin typeface="Times New Roman" panose="02020603050405020304" pitchFamily="18" charset="0"/>
                    <a:ea typeface="Palatino Linotype" charset="0"/>
                    <a:cs typeface="Times New Roman" panose="02020603050405020304" pitchFamily="18" charset="0"/>
                  </a:rPr>
                  <a:t>:</a:t>
                </a:r>
              </a:p>
            </p:txBody>
          </p:sp>
        </mc:Choice>
        <mc:Fallback xmlns="">
          <p:sp>
            <p:nvSpPr>
              <p:cNvPr id="28" name="TextBox 27"/>
              <p:cNvSpPr txBox="1">
                <a:spLocks noRot="1" noChangeAspect="1" noMove="1" noResize="1" noEditPoints="1" noAdjustHandles="1" noChangeArrowheads="1" noChangeShapeType="1" noTextEdit="1"/>
              </p:cNvSpPr>
              <p:nvPr/>
            </p:nvSpPr>
            <p:spPr>
              <a:xfrm>
                <a:off x="277604" y="1128710"/>
                <a:ext cx="6364325" cy="1631216"/>
              </a:xfrm>
              <a:prstGeom prst="rect">
                <a:avLst/>
              </a:prstGeom>
              <a:blipFill>
                <a:blip r:embed="rId4"/>
                <a:stretch>
                  <a:fillRect l="-1195" t="-2308" b="-5385"/>
                </a:stretch>
              </a:blipFill>
            </p:spPr>
            <p:txBody>
              <a:bodyPr/>
              <a:lstStyle/>
              <a:p>
                <a:r>
                  <a:rPr lang="en-US">
                    <a:noFill/>
                  </a:rPr>
                  <a:t> </a:t>
                </a:r>
              </a:p>
            </p:txBody>
          </p:sp>
        </mc:Fallback>
      </mc:AlternateContent>
      <p:graphicFrame>
        <p:nvGraphicFramePr>
          <p:cNvPr id="29" name="Object 2"/>
          <p:cNvGraphicFramePr>
            <a:graphicFrameLocks noChangeAspect="1"/>
          </p:cNvGraphicFramePr>
          <p:nvPr/>
        </p:nvGraphicFramePr>
        <p:xfrm>
          <a:off x="1028152" y="3292264"/>
          <a:ext cx="5410200" cy="1112838"/>
        </p:xfrm>
        <a:graphic>
          <a:graphicData uri="http://schemas.openxmlformats.org/presentationml/2006/ole">
            <mc:AlternateContent xmlns:mc="http://schemas.openxmlformats.org/markup-compatibility/2006">
              <mc:Choice xmlns:v="urn:schemas-microsoft-com:vml" Requires="v">
                <p:oleObj spid="_x0000_s67607" name="Equation" r:id="rId5" imgW="3695700" imgH="762000" progId="Equation.DSMT4">
                  <p:embed/>
                </p:oleObj>
              </mc:Choice>
              <mc:Fallback>
                <p:oleObj name="Equation" r:id="rId5" imgW="3695700" imgH="762000" progId="Equation.DSMT4">
                  <p:embed/>
                  <p:pic>
                    <p:nvPicPr>
                      <p:cNvPr id="29"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152" y="3292264"/>
                        <a:ext cx="5410200" cy="111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Box 29"/>
          <p:cNvSpPr txBox="1"/>
          <p:nvPr/>
        </p:nvSpPr>
        <p:spPr>
          <a:xfrm>
            <a:off x="822960" y="4804447"/>
            <a:ext cx="5590540" cy="369332"/>
          </a:xfrm>
          <a:prstGeom prst="rect">
            <a:avLst/>
          </a:prstGeom>
          <a:noFill/>
        </p:spPr>
        <p:txBody>
          <a:bodyPr wrap="square" rtlCol="0">
            <a:spAutoFit/>
          </a:bodyPr>
          <a:lstStyle/>
          <a:p>
            <a:r>
              <a:rPr lang="en-US" dirty="0">
                <a:latin typeface="Palatino Linotype" charset="0"/>
                <a:ea typeface="Palatino Linotype" charset="0"/>
                <a:cs typeface="Palatino Linotype" charset="0"/>
              </a:rPr>
              <a:t>Now, using N2L:</a:t>
            </a:r>
          </a:p>
        </p:txBody>
      </p:sp>
      <mc:AlternateContent xmlns:mc="http://schemas.openxmlformats.org/markup-compatibility/2006" xmlns:a14="http://schemas.microsoft.com/office/drawing/2010/main">
        <mc:Choice Requires="a14">
          <p:sp>
            <p:nvSpPr>
              <p:cNvPr id="31" name="TextBox 30"/>
              <p:cNvSpPr txBox="1"/>
              <p:nvPr/>
            </p:nvSpPr>
            <p:spPr>
              <a:xfrm>
                <a:off x="1028152" y="5173779"/>
                <a:ext cx="4563044" cy="5318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𝜏</m:t>
                      </m:r>
                      <m:r>
                        <a:rPr lang="en-US" b="0" i="1" smtClean="0">
                          <a:latin typeface="Cambria Math" charset="0"/>
                          <a:ea typeface="Cambria Math" charset="0"/>
                          <a:cs typeface="Cambria Math" charset="0"/>
                        </a:rPr>
                        <m:t>=</m:t>
                      </m:r>
                      <m:sSub>
                        <m:sSubPr>
                          <m:ctrlPr>
                            <a:rPr lang="en-US" b="0" i="1" smtClean="0">
                              <a:latin typeface="Cambria Math" panose="02040503050406030204" pitchFamily="18" charset="0"/>
                              <a:ea typeface="Cambria Math" charset="0"/>
                              <a:cs typeface="Cambria Math" charset="0"/>
                            </a:rPr>
                          </m:ctrlPr>
                        </m:sSubPr>
                        <m:e>
                          <m:r>
                            <a:rPr lang="en-US" b="0" i="1" smtClean="0">
                              <a:latin typeface="Cambria Math" charset="0"/>
                              <a:ea typeface="Cambria Math" charset="0"/>
                              <a:cs typeface="Cambria Math" charset="0"/>
                            </a:rPr>
                            <m:t>𝐼</m:t>
                          </m:r>
                        </m:e>
                        <m:sub>
                          <m:r>
                            <a:rPr lang="en-US" b="0" i="1" smtClean="0">
                              <a:latin typeface="Cambria Math" charset="0"/>
                              <a:ea typeface="Cambria Math" charset="0"/>
                              <a:cs typeface="Cambria Math" charset="0"/>
                            </a:rPr>
                            <m:t>𝑥</m:t>
                          </m:r>
                        </m:sub>
                      </m:sSub>
                      <m:r>
                        <a:rPr lang="en-US" b="0" i="1" smtClean="0">
                          <a:latin typeface="Cambria Math" charset="0"/>
                          <a:ea typeface="Cambria Math" charset="0"/>
                          <a:cs typeface="Cambria Math" charset="0"/>
                        </a:rPr>
                        <m:t>𝛼</m:t>
                      </m:r>
                      <m:r>
                        <a:rPr lang="en-US" b="0" i="1" smtClean="0">
                          <a:latin typeface="Cambria Math" charset="0"/>
                          <a:ea typeface="Cambria Math" charset="0"/>
                          <a:cs typeface="Cambria Math" charset="0"/>
                        </a:rPr>
                        <m:t>=</m:t>
                      </m:r>
                      <m:d>
                        <m:dPr>
                          <m:ctrlPr>
                            <a:rPr lang="en-US" b="0" i="1" smtClean="0">
                              <a:latin typeface="Cambria Math" panose="02040503050406030204" pitchFamily="18" charset="0"/>
                              <a:ea typeface="Cambria Math" charset="0"/>
                              <a:cs typeface="Cambria Math" charset="0"/>
                            </a:rPr>
                          </m:ctrlPr>
                        </m:dPr>
                        <m:e>
                          <m:r>
                            <a:rPr lang="en-US" b="0" i="1" smtClean="0">
                              <a:latin typeface="Cambria Math" charset="0"/>
                              <a:ea typeface="Cambria Math" charset="0"/>
                              <a:cs typeface="Cambria Math" charset="0"/>
                            </a:rPr>
                            <m:t>99 </m:t>
                          </m:r>
                          <m:r>
                            <a:rPr lang="en-US" b="0" i="1" smtClean="0">
                              <a:latin typeface="Cambria Math" charset="0"/>
                              <a:ea typeface="Cambria Math" charset="0"/>
                              <a:cs typeface="Cambria Math" charset="0"/>
                            </a:rPr>
                            <m:t>𝑘𝑔</m:t>
                          </m:r>
                          <m:r>
                            <a:rPr lang="en-US" b="0" i="1" smtClean="0">
                              <a:latin typeface="Cambria Math" charset="0"/>
                              <a:ea typeface="Cambria Math" charset="0"/>
                              <a:cs typeface="Cambria Math" charset="0"/>
                            </a:rPr>
                            <m:t>∙</m:t>
                          </m:r>
                          <m:sSup>
                            <m:sSupPr>
                              <m:ctrlPr>
                                <a:rPr lang="en-US" b="0" i="1" smtClean="0">
                                  <a:latin typeface="Cambria Math" panose="02040503050406030204" pitchFamily="18" charset="0"/>
                                  <a:ea typeface="Cambria Math" charset="0"/>
                                  <a:cs typeface="Cambria Math" charset="0"/>
                                </a:rPr>
                              </m:ctrlPr>
                            </m:sSupPr>
                            <m:e>
                              <m:r>
                                <a:rPr lang="en-US" b="0" i="1" smtClean="0">
                                  <a:latin typeface="Cambria Math" charset="0"/>
                                  <a:ea typeface="Cambria Math" charset="0"/>
                                  <a:cs typeface="Cambria Math" charset="0"/>
                                </a:rPr>
                                <m:t>𝑚</m:t>
                              </m:r>
                            </m:e>
                            <m:sup>
                              <m:r>
                                <a:rPr lang="en-US" b="0" i="1" smtClean="0">
                                  <a:latin typeface="Cambria Math" charset="0"/>
                                  <a:ea typeface="Cambria Math" charset="0"/>
                                  <a:cs typeface="Cambria Math" charset="0"/>
                                </a:rPr>
                                <m:t>2</m:t>
                              </m:r>
                            </m:sup>
                          </m:sSup>
                        </m:e>
                      </m:d>
                      <m:d>
                        <m:dPr>
                          <m:ctrlPr>
                            <a:rPr lang="en-US" b="0" i="1" smtClean="0">
                              <a:latin typeface="Cambria Math" panose="02040503050406030204" pitchFamily="18" charset="0"/>
                              <a:ea typeface="Cambria Math" charset="0"/>
                              <a:cs typeface="Cambria Math" charset="0"/>
                            </a:rPr>
                          </m:ctrlPr>
                        </m:dPr>
                        <m:e>
                          <m:r>
                            <a:rPr lang="en-US" b="0" i="1" smtClean="0">
                              <a:latin typeface="Cambria Math" charset="0"/>
                              <a:ea typeface="Cambria Math" charset="0"/>
                              <a:cs typeface="Cambria Math" charset="0"/>
                            </a:rPr>
                            <m:t>1.50</m:t>
                          </m:r>
                          <m:f>
                            <m:fPr>
                              <m:ctrlPr>
                                <a:rPr lang="en-US" b="0" i="1" smtClean="0">
                                  <a:latin typeface="Cambria Math" panose="02040503050406030204" pitchFamily="18" charset="0"/>
                                  <a:ea typeface="Cambria Math" charset="0"/>
                                  <a:cs typeface="Cambria Math" charset="0"/>
                                </a:rPr>
                              </m:ctrlPr>
                            </m:fPr>
                            <m:num>
                              <m:r>
                                <a:rPr lang="en-US" b="0" i="1" smtClean="0">
                                  <a:latin typeface="Cambria Math" charset="0"/>
                                  <a:ea typeface="Cambria Math" charset="0"/>
                                  <a:cs typeface="Cambria Math" charset="0"/>
                                </a:rPr>
                                <m:t>𝑟𝑎𝑑</m:t>
                              </m:r>
                            </m:num>
                            <m:den>
                              <m:sSup>
                                <m:sSupPr>
                                  <m:ctrlPr>
                                    <a:rPr lang="en-US" b="0" i="1" smtClean="0">
                                      <a:latin typeface="Cambria Math" panose="02040503050406030204" pitchFamily="18" charset="0"/>
                                      <a:ea typeface="Cambria Math" charset="0"/>
                                      <a:cs typeface="Cambria Math" charset="0"/>
                                    </a:rPr>
                                  </m:ctrlPr>
                                </m:sSupPr>
                                <m:e>
                                  <m:r>
                                    <a:rPr lang="en-US" b="0" i="1" smtClean="0">
                                      <a:latin typeface="Cambria Math" charset="0"/>
                                      <a:ea typeface="Cambria Math" charset="0"/>
                                      <a:cs typeface="Cambria Math" charset="0"/>
                                    </a:rPr>
                                    <m:t>𝑠</m:t>
                                  </m:r>
                                </m:e>
                                <m:sup>
                                  <m:r>
                                    <a:rPr lang="en-US" b="0" i="1" smtClean="0">
                                      <a:latin typeface="Cambria Math" charset="0"/>
                                      <a:ea typeface="Cambria Math" charset="0"/>
                                      <a:cs typeface="Cambria Math" charset="0"/>
                                    </a:rPr>
                                    <m:t>2</m:t>
                                  </m:r>
                                </m:sup>
                              </m:sSup>
                            </m:den>
                          </m:f>
                        </m:e>
                      </m:d>
                      <m:r>
                        <a:rPr lang="en-US" b="0" i="1" smtClean="0">
                          <a:latin typeface="Cambria Math" charset="0"/>
                          <a:ea typeface="Cambria Math" charset="0"/>
                          <a:cs typeface="Cambria Math" charset="0"/>
                        </a:rPr>
                        <m:t>=149 </m:t>
                      </m:r>
                      <m:r>
                        <a:rPr lang="en-US" b="0" i="1" smtClean="0">
                          <a:latin typeface="Cambria Math" charset="0"/>
                          <a:ea typeface="Cambria Math" charset="0"/>
                          <a:cs typeface="Cambria Math" charset="0"/>
                        </a:rPr>
                        <m:t>𝑁𝑚</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028152" y="5173779"/>
                <a:ext cx="4563044" cy="531812"/>
              </a:xfrm>
              <a:prstGeom prst="rect">
                <a:avLst/>
              </a:prstGeom>
              <a:blipFill rotWithShape="0">
                <a:blip r:embed="rId7"/>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AA009399-65AC-DC4A-BB31-7DB73CF888EC}"/>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16.) </a:t>
            </a:r>
          </a:p>
        </p:txBody>
      </p:sp>
    </p:spTree>
    <p:extLst>
      <p:ext uri="{BB962C8B-B14F-4D97-AF65-F5344CB8AC3E}">
        <p14:creationId xmlns:p14="http://schemas.microsoft.com/office/powerpoint/2010/main" val="247434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8046"/>
          </a:xfrm>
        </p:spPr>
        <p:txBody>
          <a:bodyPr>
            <a:normAutofit fontScale="90000"/>
          </a:bodyPr>
          <a:lstStyle/>
          <a:p>
            <a:r>
              <a:rPr lang="en-US" dirty="0"/>
              <a:t>8.32 continued</a:t>
            </a:r>
          </a:p>
        </p:txBody>
      </p:sp>
      <p:grpSp>
        <p:nvGrpSpPr>
          <p:cNvPr id="4" name="Group 37"/>
          <p:cNvGrpSpPr>
            <a:grpSpLocks noChangeAspect="1"/>
          </p:cNvGrpSpPr>
          <p:nvPr/>
        </p:nvGrpSpPr>
        <p:grpSpPr bwMode="auto">
          <a:xfrm>
            <a:off x="6680200" y="1270000"/>
            <a:ext cx="2283806" cy="2157289"/>
            <a:chOff x="3744" y="240"/>
            <a:chExt cx="2208" cy="2085"/>
          </a:xfrm>
        </p:grpSpPr>
        <p:sp>
          <p:nvSpPr>
            <p:cNvPr id="5" name="Oval 7"/>
            <p:cNvSpPr>
              <a:spLocks/>
            </p:cNvSpPr>
            <p:nvPr/>
          </p:nvSpPr>
          <p:spPr bwMode="auto">
            <a:xfrm>
              <a:off x="4032" y="480"/>
              <a:ext cx="288" cy="288"/>
            </a:xfrm>
            <a:prstGeom prst="ellipse">
              <a:avLst/>
            </a:prstGeom>
            <a:solidFill>
              <a:schemeClr val="accent1"/>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 name="Oval 8"/>
            <p:cNvSpPr>
              <a:spLocks/>
            </p:cNvSpPr>
            <p:nvPr/>
          </p:nvSpPr>
          <p:spPr bwMode="auto">
            <a:xfrm>
              <a:off x="4848" y="528"/>
              <a:ext cx="192" cy="192"/>
            </a:xfrm>
            <a:prstGeom prst="ellipse">
              <a:avLst/>
            </a:prstGeom>
            <a:solidFill>
              <a:schemeClr val="accent1"/>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7" name="Oval 9"/>
            <p:cNvSpPr>
              <a:spLocks/>
            </p:cNvSpPr>
            <p:nvPr/>
          </p:nvSpPr>
          <p:spPr bwMode="auto">
            <a:xfrm>
              <a:off x="4752" y="1488"/>
              <a:ext cx="384" cy="384"/>
            </a:xfrm>
            <a:prstGeom prst="ellipse">
              <a:avLst/>
            </a:prstGeom>
            <a:solidFill>
              <a:schemeClr val="accent1"/>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 name="Line 10"/>
            <p:cNvSpPr>
              <a:spLocks noChangeShapeType="1"/>
            </p:cNvSpPr>
            <p:nvPr/>
          </p:nvSpPr>
          <p:spPr bwMode="auto">
            <a:xfrm>
              <a:off x="4320" y="624"/>
              <a:ext cx="52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1"/>
            <p:cNvSpPr>
              <a:spLocks noChangeShapeType="1"/>
            </p:cNvSpPr>
            <p:nvPr/>
          </p:nvSpPr>
          <p:spPr bwMode="auto">
            <a:xfrm>
              <a:off x="4272" y="1680"/>
              <a:ext cx="48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Oval 12"/>
            <p:cNvSpPr>
              <a:spLocks/>
            </p:cNvSpPr>
            <p:nvPr/>
          </p:nvSpPr>
          <p:spPr bwMode="auto">
            <a:xfrm>
              <a:off x="4080" y="1584"/>
              <a:ext cx="192" cy="192"/>
            </a:xfrm>
            <a:prstGeom prst="ellipse">
              <a:avLst/>
            </a:prstGeom>
            <a:solidFill>
              <a:schemeClr val="accent1"/>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1" name="Line 13"/>
            <p:cNvSpPr>
              <a:spLocks noChangeShapeType="1"/>
            </p:cNvSpPr>
            <p:nvPr/>
          </p:nvSpPr>
          <p:spPr bwMode="auto">
            <a:xfrm flipV="1">
              <a:off x="4176" y="768"/>
              <a:ext cx="0" cy="81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4"/>
            <p:cNvSpPr>
              <a:spLocks noChangeShapeType="1"/>
            </p:cNvSpPr>
            <p:nvPr/>
          </p:nvSpPr>
          <p:spPr bwMode="auto">
            <a:xfrm flipV="1">
              <a:off x="4944" y="720"/>
              <a:ext cx="0" cy="76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5"/>
            <p:cNvSpPr>
              <a:spLocks noChangeShapeType="1"/>
            </p:cNvSpPr>
            <p:nvPr/>
          </p:nvSpPr>
          <p:spPr bwMode="auto">
            <a:xfrm>
              <a:off x="3840" y="1152"/>
              <a:ext cx="1440" cy="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6"/>
            <p:cNvSpPr>
              <a:spLocks noChangeShapeType="1"/>
            </p:cNvSpPr>
            <p:nvPr/>
          </p:nvSpPr>
          <p:spPr bwMode="auto">
            <a:xfrm>
              <a:off x="4560" y="288"/>
              <a:ext cx="0" cy="1632"/>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7"/>
            <p:cNvSpPr>
              <a:spLocks noChangeShapeType="1"/>
            </p:cNvSpPr>
            <p:nvPr/>
          </p:nvSpPr>
          <p:spPr bwMode="auto">
            <a:xfrm>
              <a:off x="5472" y="576"/>
              <a:ext cx="0" cy="1104"/>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8"/>
            <p:cNvSpPr>
              <a:spLocks noChangeShapeType="1"/>
            </p:cNvSpPr>
            <p:nvPr/>
          </p:nvSpPr>
          <p:spPr bwMode="auto">
            <a:xfrm>
              <a:off x="4176" y="2064"/>
              <a:ext cx="768" cy="0"/>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19"/>
            <p:cNvSpPr txBox="1">
              <a:spLocks/>
            </p:cNvSpPr>
            <p:nvPr/>
          </p:nvSpPr>
          <p:spPr bwMode="auto">
            <a:xfrm>
              <a:off x="5520" y="960"/>
              <a:ext cx="43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latin typeface="Gill Sans" charset="0"/>
                </a:rPr>
                <a:t>6 m</a:t>
              </a:r>
            </a:p>
          </p:txBody>
        </p:sp>
        <p:sp>
          <p:nvSpPr>
            <p:cNvPr id="18" name="Text Box 20"/>
            <p:cNvSpPr txBox="1">
              <a:spLocks/>
            </p:cNvSpPr>
            <p:nvPr/>
          </p:nvSpPr>
          <p:spPr bwMode="auto">
            <a:xfrm>
              <a:off x="4416" y="2064"/>
              <a:ext cx="43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latin typeface="Gill Sans" charset="0"/>
                </a:rPr>
                <a:t>4 m</a:t>
              </a:r>
            </a:p>
          </p:txBody>
        </p:sp>
        <p:sp>
          <p:nvSpPr>
            <p:cNvPr id="19" name="Text Box 21"/>
            <p:cNvSpPr txBox="1">
              <a:spLocks/>
            </p:cNvSpPr>
            <p:nvPr/>
          </p:nvSpPr>
          <p:spPr bwMode="auto">
            <a:xfrm>
              <a:off x="3840" y="1681"/>
              <a:ext cx="43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latin typeface="Gill Sans" charset="0"/>
                </a:rPr>
                <a:t>2 kg</a:t>
              </a:r>
            </a:p>
          </p:txBody>
        </p:sp>
        <p:sp>
          <p:nvSpPr>
            <p:cNvPr id="20" name="Text Box 22"/>
            <p:cNvSpPr txBox="1">
              <a:spLocks/>
            </p:cNvSpPr>
            <p:nvPr/>
          </p:nvSpPr>
          <p:spPr bwMode="auto">
            <a:xfrm>
              <a:off x="4992" y="432"/>
              <a:ext cx="43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latin typeface="Gill Sans" charset="0"/>
                </a:rPr>
                <a:t>2 kg</a:t>
              </a:r>
            </a:p>
          </p:txBody>
        </p:sp>
        <p:sp>
          <p:nvSpPr>
            <p:cNvPr id="21" name="Text Box 23"/>
            <p:cNvSpPr txBox="1">
              <a:spLocks/>
            </p:cNvSpPr>
            <p:nvPr/>
          </p:nvSpPr>
          <p:spPr bwMode="auto">
            <a:xfrm>
              <a:off x="3744" y="432"/>
              <a:ext cx="43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latin typeface="Gill Sans" charset="0"/>
                </a:rPr>
                <a:t>3 kg</a:t>
              </a:r>
            </a:p>
          </p:txBody>
        </p:sp>
        <p:sp>
          <p:nvSpPr>
            <p:cNvPr id="22" name="Text Box 24"/>
            <p:cNvSpPr txBox="1">
              <a:spLocks/>
            </p:cNvSpPr>
            <p:nvPr/>
          </p:nvSpPr>
          <p:spPr bwMode="auto">
            <a:xfrm>
              <a:off x="5088" y="1681"/>
              <a:ext cx="43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latin typeface="Gill Sans" charset="0"/>
                </a:rPr>
                <a:t>4 kg</a:t>
              </a:r>
            </a:p>
          </p:txBody>
        </p:sp>
        <p:sp>
          <p:nvSpPr>
            <p:cNvPr id="23" name="Text Box 25"/>
            <p:cNvSpPr txBox="1">
              <a:spLocks/>
            </p:cNvSpPr>
            <p:nvPr/>
          </p:nvSpPr>
          <p:spPr bwMode="auto">
            <a:xfrm>
              <a:off x="4561" y="240"/>
              <a:ext cx="43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i="1">
                  <a:latin typeface="Gill Sans" charset="0"/>
                </a:rPr>
                <a:t>y</a:t>
              </a:r>
              <a:endParaRPr lang="en-US" altLang="en-US" sz="1400">
                <a:latin typeface="Gill Sans" charset="0"/>
              </a:endParaRPr>
            </a:p>
          </p:txBody>
        </p:sp>
        <p:sp>
          <p:nvSpPr>
            <p:cNvPr id="24" name="Text Box 26"/>
            <p:cNvSpPr txBox="1">
              <a:spLocks/>
            </p:cNvSpPr>
            <p:nvPr/>
          </p:nvSpPr>
          <p:spPr bwMode="auto">
            <a:xfrm>
              <a:off x="5232" y="1105"/>
              <a:ext cx="43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i="1">
                  <a:latin typeface="Gill Sans" charset="0"/>
                </a:rPr>
                <a:t>x</a:t>
              </a:r>
              <a:endParaRPr lang="en-US" altLang="en-US" sz="1400">
                <a:latin typeface="Gill Sans" charset="0"/>
              </a:endParaRPr>
            </a:p>
          </p:txBody>
        </p:sp>
        <p:sp>
          <p:nvSpPr>
            <p:cNvPr id="25" name="Text Box 27"/>
            <p:cNvSpPr txBox="1">
              <a:spLocks/>
            </p:cNvSpPr>
            <p:nvPr/>
          </p:nvSpPr>
          <p:spPr bwMode="auto">
            <a:xfrm>
              <a:off x="4368" y="1152"/>
              <a:ext cx="43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i="1">
                  <a:latin typeface="Gill Sans" charset="0"/>
                </a:rPr>
                <a:t>O</a:t>
              </a:r>
              <a:endParaRPr lang="en-US" altLang="en-US" sz="1400">
                <a:latin typeface="Gill Sans" charset="0"/>
              </a:endParaRPr>
            </a:p>
          </p:txBody>
        </p:sp>
        <p:sp>
          <p:nvSpPr>
            <p:cNvPr id="26" name="Rectangle 28"/>
            <p:cNvSpPr>
              <a:spLocks/>
            </p:cNvSpPr>
            <p:nvPr/>
          </p:nvSpPr>
          <p:spPr bwMode="auto">
            <a:xfrm>
              <a:off x="4365" y="1008"/>
              <a:ext cx="121"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3200">
                <a:solidFill>
                  <a:srgbClr val="000000"/>
                </a:solidFill>
                <a:latin typeface="Gill Sans" charset="0"/>
                <a:sym typeface="Gill Sans" charset="0"/>
              </a:endParaRPr>
            </a:p>
          </p:txBody>
        </p:sp>
        <p:sp>
          <p:nvSpPr>
            <p:cNvPr id="27" name="Oval 29"/>
            <p:cNvSpPr>
              <a:spLocks/>
            </p:cNvSpPr>
            <p:nvPr/>
          </p:nvSpPr>
          <p:spPr bwMode="auto">
            <a:xfrm>
              <a:off x="4512" y="1104"/>
              <a:ext cx="96" cy="96"/>
            </a:xfrm>
            <a:prstGeom prst="ellipse">
              <a:avLst/>
            </a:prstGeom>
            <a:blipFill dpi="0" rotWithShape="0">
              <a:blip r:embed="rId3"/>
              <a:srcRect/>
              <a:tile tx="0" ty="0" sx="100000" sy="100000" flip="none" algn="tl"/>
            </a:blip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sp>
        <p:nvSpPr>
          <p:cNvPr id="28" name="TextBox 27"/>
          <p:cNvSpPr txBox="1"/>
          <p:nvPr/>
        </p:nvSpPr>
        <p:spPr>
          <a:xfrm>
            <a:off x="258184" y="1055844"/>
            <a:ext cx="6124129" cy="1015663"/>
          </a:xfrm>
          <a:prstGeom prst="rect">
            <a:avLst/>
          </a:prstGeom>
          <a:noFill/>
        </p:spPr>
        <p:txBody>
          <a:bodyPr wrap="square" rtlCol="0">
            <a:spAutoFit/>
          </a:bodyPr>
          <a:lstStyle/>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For a rotation about the y axis</a:t>
            </a:r>
            <a:r>
              <a:rPr lang="en-US" sz="2000" dirty="0">
                <a:latin typeface="Times New Roman" panose="02020603050405020304" pitchFamily="18" charset="0"/>
                <a:ea typeface="Palatino Linotype" charset="0"/>
                <a:cs typeface="Times New Roman" panose="02020603050405020304" pitchFamily="18" charset="0"/>
              </a:rPr>
              <a:t>, we do the same thing, but now we use each point’s </a:t>
            </a:r>
            <a:r>
              <a:rPr lang="en-US" sz="2000" u="sng" dirty="0">
                <a:latin typeface="Times New Roman" panose="02020603050405020304" pitchFamily="18" charset="0"/>
                <a:ea typeface="Palatino Linotype" charset="0"/>
                <a:cs typeface="Times New Roman" panose="02020603050405020304" pitchFamily="18" charset="0"/>
              </a:rPr>
              <a:t>x coordinate</a:t>
            </a:r>
            <a:r>
              <a:rPr lang="en-US" sz="2000" dirty="0">
                <a:latin typeface="Times New Roman" panose="02020603050405020304" pitchFamily="18" charset="0"/>
                <a:ea typeface="Palatino Linotype" charset="0"/>
                <a:cs typeface="Times New Roman" panose="02020603050405020304" pitchFamily="18" charset="0"/>
              </a:rPr>
              <a:t> as their distances from the axis of rotation:</a:t>
            </a:r>
          </a:p>
        </p:txBody>
      </p:sp>
      <p:sp>
        <p:nvSpPr>
          <p:cNvPr id="30" name="TextBox 29"/>
          <p:cNvSpPr txBox="1"/>
          <p:nvPr/>
        </p:nvSpPr>
        <p:spPr>
          <a:xfrm>
            <a:off x="822960" y="4067847"/>
            <a:ext cx="5590540" cy="369332"/>
          </a:xfrm>
          <a:prstGeom prst="rect">
            <a:avLst/>
          </a:prstGeom>
          <a:noFill/>
        </p:spPr>
        <p:txBody>
          <a:bodyPr wrap="square" rtlCol="0">
            <a:spAutoFit/>
          </a:bodyPr>
          <a:lstStyle/>
          <a:p>
            <a:r>
              <a:rPr lang="en-US" dirty="0">
                <a:latin typeface="Palatino Linotype" charset="0"/>
                <a:ea typeface="Palatino Linotype" charset="0"/>
                <a:cs typeface="Palatino Linotype" charset="0"/>
              </a:rPr>
              <a:t>Now, using N2L:</a:t>
            </a:r>
          </a:p>
        </p:txBody>
      </p:sp>
      <mc:AlternateContent xmlns:mc="http://schemas.openxmlformats.org/markup-compatibility/2006" xmlns:a14="http://schemas.microsoft.com/office/drawing/2010/main">
        <mc:Choice Requires="a14">
          <p:sp>
            <p:nvSpPr>
              <p:cNvPr id="31" name="TextBox 30"/>
              <p:cNvSpPr txBox="1"/>
              <p:nvPr/>
            </p:nvSpPr>
            <p:spPr>
              <a:xfrm>
                <a:off x="1028152" y="4437179"/>
                <a:ext cx="4442435" cy="5318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𝜏</m:t>
                      </m:r>
                      <m:r>
                        <a:rPr lang="en-US" b="0" i="1" smtClean="0">
                          <a:latin typeface="Cambria Math" charset="0"/>
                          <a:ea typeface="Cambria Math" charset="0"/>
                          <a:cs typeface="Cambria Math" charset="0"/>
                        </a:rPr>
                        <m:t>=</m:t>
                      </m:r>
                      <m:sSub>
                        <m:sSubPr>
                          <m:ctrlPr>
                            <a:rPr lang="en-US" b="0" i="1" smtClean="0">
                              <a:latin typeface="Cambria Math" panose="02040503050406030204" pitchFamily="18" charset="0"/>
                              <a:ea typeface="Cambria Math" charset="0"/>
                              <a:cs typeface="Cambria Math" charset="0"/>
                            </a:rPr>
                          </m:ctrlPr>
                        </m:sSubPr>
                        <m:e>
                          <m:r>
                            <a:rPr lang="en-US" b="0" i="1" smtClean="0">
                              <a:latin typeface="Cambria Math" charset="0"/>
                              <a:ea typeface="Cambria Math" charset="0"/>
                              <a:cs typeface="Cambria Math" charset="0"/>
                            </a:rPr>
                            <m:t>𝐼</m:t>
                          </m:r>
                        </m:e>
                        <m:sub>
                          <m:r>
                            <a:rPr lang="en-US" b="0" i="1" smtClean="0">
                              <a:latin typeface="Cambria Math" charset="0"/>
                              <a:ea typeface="Cambria Math" charset="0"/>
                              <a:cs typeface="Cambria Math" charset="0"/>
                            </a:rPr>
                            <m:t>𝑦</m:t>
                          </m:r>
                        </m:sub>
                      </m:sSub>
                      <m:r>
                        <a:rPr lang="en-US" b="0" i="1" smtClean="0">
                          <a:latin typeface="Cambria Math" charset="0"/>
                          <a:ea typeface="Cambria Math" charset="0"/>
                          <a:cs typeface="Cambria Math" charset="0"/>
                        </a:rPr>
                        <m:t>𝛼</m:t>
                      </m:r>
                      <m:r>
                        <a:rPr lang="en-US" b="0" i="1" smtClean="0">
                          <a:latin typeface="Cambria Math" charset="0"/>
                          <a:ea typeface="Cambria Math" charset="0"/>
                          <a:cs typeface="Cambria Math" charset="0"/>
                        </a:rPr>
                        <m:t>=</m:t>
                      </m:r>
                      <m:d>
                        <m:dPr>
                          <m:ctrlPr>
                            <a:rPr lang="en-US" b="0" i="1" smtClean="0">
                              <a:latin typeface="Cambria Math" panose="02040503050406030204" pitchFamily="18" charset="0"/>
                              <a:ea typeface="Cambria Math" charset="0"/>
                              <a:cs typeface="Cambria Math" charset="0"/>
                            </a:rPr>
                          </m:ctrlPr>
                        </m:dPr>
                        <m:e>
                          <m:r>
                            <a:rPr lang="en-US" b="0" i="1" smtClean="0">
                              <a:latin typeface="Cambria Math" charset="0"/>
                              <a:ea typeface="Cambria Math" charset="0"/>
                              <a:cs typeface="Cambria Math" charset="0"/>
                            </a:rPr>
                            <m:t>44 </m:t>
                          </m:r>
                          <m:r>
                            <a:rPr lang="en-US" b="0" i="1" smtClean="0">
                              <a:latin typeface="Cambria Math" charset="0"/>
                              <a:ea typeface="Cambria Math" charset="0"/>
                              <a:cs typeface="Cambria Math" charset="0"/>
                            </a:rPr>
                            <m:t>𝑘𝑔</m:t>
                          </m:r>
                          <m:r>
                            <a:rPr lang="en-US" b="0" i="1" smtClean="0">
                              <a:latin typeface="Cambria Math" charset="0"/>
                              <a:ea typeface="Cambria Math" charset="0"/>
                              <a:cs typeface="Cambria Math" charset="0"/>
                            </a:rPr>
                            <m:t>∙</m:t>
                          </m:r>
                          <m:sSup>
                            <m:sSupPr>
                              <m:ctrlPr>
                                <a:rPr lang="en-US" b="0" i="1" smtClean="0">
                                  <a:latin typeface="Cambria Math" panose="02040503050406030204" pitchFamily="18" charset="0"/>
                                  <a:ea typeface="Cambria Math" charset="0"/>
                                  <a:cs typeface="Cambria Math" charset="0"/>
                                </a:rPr>
                              </m:ctrlPr>
                            </m:sSupPr>
                            <m:e>
                              <m:r>
                                <a:rPr lang="en-US" b="0" i="1" smtClean="0">
                                  <a:latin typeface="Cambria Math" charset="0"/>
                                  <a:ea typeface="Cambria Math" charset="0"/>
                                  <a:cs typeface="Cambria Math" charset="0"/>
                                </a:rPr>
                                <m:t>𝑚</m:t>
                              </m:r>
                            </m:e>
                            <m:sup>
                              <m:r>
                                <a:rPr lang="en-US" b="0" i="1" smtClean="0">
                                  <a:latin typeface="Cambria Math" charset="0"/>
                                  <a:ea typeface="Cambria Math" charset="0"/>
                                  <a:cs typeface="Cambria Math" charset="0"/>
                                </a:rPr>
                                <m:t>2</m:t>
                              </m:r>
                            </m:sup>
                          </m:sSup>
                        </m:e>
                      </m:d>
                      <m:d>
                        <m:dPr>
                          <m:ctrlPr>
                            <a:rPr lang="en-US" b="0" i="1" smtClean="0">
                              <a:latin typeface="Cambria Math" panose="02040503050406030204" pitchFamily="18" charset="0"/>
                              <a:ea typeface="Cambria Math" charset="0"/>
                              <a:cs typeface="Cambria Math" charset="0"/>
                            </a:rPr>
                          </m:ctrlPr>
                        </m:dPr>
                        <m:e>
                          <m:r>
                            <a:rPr lang="en-US" b="0" i="1" smtClean="0">
                              <a:latin typeface="Cambria Math" charset="0"/>
                              <a:ea typeface="Cambria Math" charset="0"/>
                              <a:cs typeface="Cambria Math" charset="0"/>
                            </a:rPr>
                            <m:t>1.50</m:t>
                          </m:r>
                          <m:f>
                            <m:fPr>
                              <m:ctrlPr>
                                <a:rPr lang="en-US" b="0" i="1" smtClean="0">
                                  <a:latin typeface="Cambria Math" panose="02040503050406030204" pitchFamily="18" charset="0"/>
                                  <a:ea typeface="Cambria Math" charset="0"/>
                                  <a:cs typeface="Cambria Math" charset="0"/>
                                </a:rPr>
                              </m:ctrlPr>
                            </m:fPr>
                            <m:num>
                              <m:r>
                                <a:rPr lang="en-US" b="0" i="1" smtClean="0">
                                  <a:latin typeface="Cambria Math" charset="0"/>
                                  <a:ea typeface="Cambria Math" charset="0"/>
                                  <a:cs typeface="Cambria Math" charset="0"/>
                                </a:rPr>
                                <m:t>𝑟𝑎𝑑</m:t>
                              </m:r>
                            </m:num>
                            <m:den>
                              <m:sSup>
                                <m:sSupPr>
                                  <m:ctrlPr>
                                    <a:rPr lang="en-US" b="0" i="1" smtClean="0">
                                      <a:latin typeface="Cambria Math" panose="02040503050406030204" pitchFamily="18" charset="0"/>
                                      <a:ea typeface="Cambria Math" charset="0"/>
                                      <a:cs typeface="Cambria Math" charset="0"/>
                                    </a:rPr>
                                  </m:ctrlPr>
                                </m:sSupPr>
                                <m:e>
                                  <m:r>
                                    <a:rPr lang="en-US" b="0" i="1" smtClean="0">
                                      <a:latin typeface="Cambria Math" charset="0"/>
                                      <a:ea typeface="Cambria Math" charset="0"/>
                                      <a:cs typeface="Cambria Math" charset="0"/>
                                    </a:rPr>
                                    <m:t>𝑠</m:t>
                                  </m:r>
                                </m:e>
                                <m:sup>
                                  <m:r>
                                    <a:rPr lang="en-US" b="0" i="1" smtClean="0">
                                      <a:latin typeface="Cambria Math" charset="0"/>
                                      <a:ea typeface="Cambria Math" charset="0"/>
                                      <a:cs typeface="Cambria Math" charset="0"/>
                                    </a:rPr>
                                    <m:t>2</m:t>
                                  </m:r>
                                </m:sup>
                              </m:sSup>
                            </m:den>
                          </m:f>
                        </m:e>
                      </m:d>
                      <m:r>
                        <a:rPr lang="en-US" b="0" i="1" smtClean="0">
                          <a:latin typeface="Cambria Math" charset="0"/>
                          <a:ea typeface="Cambria Math" charset="0"/>
                          <a:cs typeface="Cambria Math" charset="0"/>
                        </a:rPr>
                        <m:t>=66 </m:t>
                      </m:r>
                      <m:r>
                        <a:rPr lang="en-US" b="0" i="1" smtClean="0">
                          <a:latin typeface="Cambria Math" charset="0"/>
                          <a:ea typeface="Cambria Math" charset="0"/>
                          <a:cs typeface="Cambria Math" charset="0"/>
                        </a:rPr>
                        <m:t>𝑁𝑚</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028152" y="4437179"/>
                <a:ext cx="4442435" cy="531812"/>
              </a:xfrm>
              <a:prstGeom prst="rect">
                <a:avLst/>
              </a:prstGeom>
              <a:blipFill rotWithShape="0">
                <a:blip r:embed="rId4"/>
                <a:stretch>
                  <a:fillRect/>
                </a:stretch>
              </a:blipFill>
            </p:spPr>
            <p:txBody>
              <a:bodyPr/>
              <a:lstStyle/>
              <a:p>
                <a:r>
                  <a:rPr lang="en-US">
                    <a:noFill/>
                  </a:rPr>
                  <a:t> </a:t>
                </a:r>
              </a:p>
            </p:txBody>
          </p:sp>
        </mc:Fallback>
      </mc:AlternateContent>
      <p:graphicFrame>
        <p:nvGraphicFramePr>
          <p:cNvPr id="32" name="Object 2"/>
          <p:cNvGraphicFramePr>
            <a:graphicFrameLocks noChangeAspect="1"/>
          </p:cNvGraphicFramePr>
          <p:nvPr/>
        </p:nvGraphicFramePr>
        <p:xfrm>
          <a:off x="913907" y="2544752"/>
          <a:ext cx="4953000" cy="1019175"/>
        </p:xfrm>
        <a:graphic>
          <a:graphicData uri="http://schemas.openxmlformats.org/presentationml/2006/ole">
            <mc:AlternateContent xmlns:mc="http://schemas.openxmlformats.org/markup-compatibility/2006">
              <mc:Choice xmlns:v="urn:schemas-microsoft-com:vml" Requires="v">
                <p:oleObj spid="_x0000_s68631" name="Equation" r:id="rId5" imgW="3695700" imgH="762000" progId="Equation.DSMT4">
                  <p:embed/>
                </p:oleObj>
              </mc:Choice>
              <mc:Fallback>
                <p:oleObj name="Equation" r:id="rId5" imgW="3695700" imgH="762000" progId="Equation.DSMT4">
                  <p:embed/>
                  <p:pic>
                    <p:nvPicPr>
                      <p:cNvPr id="3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907" y="2544752"/>
                        <a:ext cx="4953000"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 name="TextBox 32">
            <a:extLst>
              <a:ext uri="{FF2B5EF4-FFF2-40B4-BE49-F238E27FC236}">
                <a16:creationId xmlns:a16="http://schemas.microsoft.com/office/drawing/2014/main" id="{4E02CB8E-F2CA-AD40-B93F-6C2385DFCFD5}"/>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17.) </a:t>
            </a:r>
          </a:p>
        </p:txBody>
      </p:sp>
    </p:spTree>
    <p:extLst>
      <p:ext uri="{BB962C8B-B14F-4D97-AF65-F5344CB8AC3E}">
        <p14:creationId xmlns:p14="http://schemas.microsoft.com/office/powerpoint/2010/main" val="15491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ssolv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1677"/>
          </a:xfrm>
        </p:spPr>
        <p:txBody>
          <a:bodyPr>
            <a:normAutofit fontScale="90000"/>
          </a:bodyPr>
          <a:lstStyle/>
          <a:p>
            <a:r>
              <a:rPr lang="en-US" dirty="0"/>
              <a:t>8.32 continued</a:t>
            </a:r>
          </a:p>
        </p:txBody>
      </p:sp>
      <p:sp>
        <p:nvSpPr>
          <p:cNvPr id="28" name="TextBox 27"/>
          <p:cNvSpPr txBox="1"/>
          <p:nvPr/>
        </p:nvSpPr>
        <p:spPr>
          <a:xfrm>
            <a:off x="221198" y="1116031"/>
            <a:ext cx="6170429" cy="1323439"/>
          </a:xfrm>
          <a:prstGeom prst="rect">
            <a:avLst/>
          </a:prstGeom>
          <a:noFill/>
        </p:spPr>
        <p:txBody>
          <a:bodyPr wrap="square" rtlCol="0">
            <a:spAutoFit/>
          </a:bodyPr>
          <a:lstStyle/>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For a rotation about the z axis</a:t>
            </a:r>
            <a:r>
              <a:rPr lang="en-US" sz="2000" dirty="0">
                <a:latin typeface="Times New Roman" panose="02020603050405020304" pitchFamily="18" charset="0"/>
                <a:ea typeface="Palatino Linotype" charset="0"/>
                <a:cs typeface="Times New Roman" panose="02020603050405020304" pitchFamily="18" charset="0"/>
              </a:rPr>
              <a:t>, we do the same thing, but finding each mass’s distance from the z axis (out of the page) requires finding the distance to O. Back to our trusty friend Pythagoras</a:t>
            </a:r>
            <a:r>
              <a:rPr lang="mr-IN" sz="2000" dirty="0">
                <a:latin typeface="Times New Roman" panose="02020603050405020304" pitchFamily="18" charset="0"/>
                <a:ea typeface="Palatino Linotype" charset="0"/>
                <a:cs typeface="Palatino Linotype" charset="0"/>
              </a:rPr>
              <a:t>…</a:t>
            </a:r>
            <a:endParaRPr lang="en-US" sz="2000" dirty="0">
              <a:latin typeface="Times New Roman" panose="02020603050405020304" pitchFamily="18" charset="0"/>
              <a:ea typeface="Palatino Linotype" charset="0"/>
              <a:cs typeface="Times New Roman" panose="02020603050405020304" pitchFamily="18" charset="0"/>
            </a:endParaRPr>
          </a:p>
        </p:txBody>
      </p:sp>
      <p:grpSp>
        <p:nvGrpSpPr>
          <p:cNvPr id="3" name="Group 2"/>
          <p:cNvGrpSpPr>
            <a:grpSpLocks noChangeAspect="1"/>
          </p:cNvGrpSpPr>
          <p:nvPr/>
        </p:nvGrpSpPr>
        <p:grpSpPr>
          <a:xfrm>
            <a:off x="6159500" y="1151467"/>
            <a:ext cx="2984500" cy="2891926"/>
            <a:chOff x="5638800" y="304800"/>
            <a:chExt cx="3429000" cy="3322638"/>
          </a:xfrm>
        </p:grpSpPr>
        <p:sp>
          <p:nvSpPr>
            <p:cNvPr id="33" name="Oval 11"/>
            <p:cNvSpPr>
              <a:spLocks/>
            </p:cNvSpPr>
            <p:nvPr/>
          </p:nvSpPr>
          <p:spPr bwMode="auto">
            <a:xfrm>
              <a:off x="6477000" y="685800"/>
              <a:ext cx="457200" cy="457200"/>
            </a:xfrm>
            <a:prstGeom prst="ellipse">
              <a:avLst/>
            </a:prstGeom>
            <a:solidFill>
              <a:schemeClr val="accent1"/>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4" name="Oval 12"/>
            <p:cNvSpPr>
              <a:spLocks/>
            </p:cNvSpPr>
            <p:nvPr/>
          </p:nvSpPr>
          <p:spPr bwMode="auto">
            <a:xfrm>
              <a:off x="7772400" y="762000"/>
              <a:ext cx="304800" cy="304800"/>
            </a:xfrm>
            <a:prstGeom prst="ellipse">
              <a:avLst/>
            </a:prstGeom>
            <a:solidFill>
              <a:schemeClr val="accent1"/>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5" name="Oval 13"/>
            <p:cNvSpPr>
              <a:spLocks/>
            </p:cNvSpPr>
            <p:nvPr/>
          </p:nvSpPr>
          <p:spPr bwMode="auto">
            <a:xfrm>
              <a:off x="7620000" y="2286000"/>
              <a:ext cx="609600" cy="609600"/>
            </a:xfrm>
            <a:prstGeom prst="ellipse">
              <a:avLst/>
            </a:prstGeom>
            <a:solidFill>
              <a:schemeClr val="accent1"/>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6" name="Line 14"/>
            <p:cNvSpPr>
              <a:spLocks noChangeShapeType="1"/>
            </p:cNvSpPr>
            <p:nvPr/>
          </p:nvSpPr>
          <p:spPr bwMode="auto">
            <a:xfrm>
              <a:off x="6934200" y="914400"/>
              <a:ext cx="8382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5"/>
            <p:cNvSpPr>
              <a:spLocks noChangeShapeType="1"/>
            </p:cNvSpPr>
            <p:nvPr/>
          </p:nvSpPr>
          <p:spPr bwMode="auto">
            <a:xfrm>
              <a:off x="6858000" y="2590800"/>
              <a:ext cx="762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Oval 16"/>
            <p:cNvSpPr>
              <a:spLocks/>
            </p:cNvSpPr>
            <p:nvPr/>
          </p:nvSpPr>
          <p:spPr bwMode="auto">
            <a:xfrm>
              <a:off x="6553200" y="2438400"/>
              <a:ext cx="304800" cy="304800"/>
            </a:xfrm>
            <a:prstGeom prst="ellipse">
              <a:avLst/>
            </a:prstGeom>
            <a:solidFill>
              <a:schemeClr val="accent1"/>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9" name="Line 17"/>
            <p:cNvSpPr>
              <a:spLocks noChangeShapeType="1"/>
            </p:cNvSpPr>
            <p:nvPr/>
          </p:nvSpPr>
          <p:spPr bwMode="auto">
            <a:xfrm flipV="1">
              <a:off x="6705600" y="1143000"/>
              <a:ext cx="0" cy="1295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8"/>
            <p:cNvSpPr>
              <a:spLocks noChangeShapeType="1"/>
            </p:cNvSpPr>
            <p:nvPr/>
          </p:nvSpPr>
          <p:spPr bwMode="auto">
            <a:xfrm flipV="1">
              <a:off x="7924800" y="1066800"/>
              <a:ext cx="0" cy="1219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9"/>
            <p:cNvSpPr>
              <a:spLocks noChangeShapeType="1"/>
            </p:cNvSpPr>
            <p:nvPr/>
          </p:nvSpPr>
          <p:spPr bwMode="auto">
            <a:xfrm>
              <a:off x="6172200" y="1752600"/>
              <a:ext cx="2286000" cy="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20"/>
            <p:cNvSpPr>
              <a:spLocks noChangeShapeType="1"/>
            </p:cNvSpPr>
            <p:nvPr/>
          </p:nvSpPr>
          <p:spPr bwMode="auto">
            <a:xfrm>
              <a:off x="7315200" y="381000"/>
              <a:ext cx="0" cy="259080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21"/>
            <p:cNvSpPr>
              <a:spLocks noChangeShapeType="1"/>
            </p:cNvSpPr>
            <p:nvPr/>
          </p:nvSpPr>
          <p:spPr bwMode="auto">
            <a:xfrm>
              <a:off x="6172200" y="1752600"/>
              <a:ext cx="0" cy="914400"/>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22"/>
            <p:cNvSpPr>
              <a:spLocks noChangeShapeType="1"/>
            </p:cNvSpPr>
            <p:nvPr/>
          </p:nvSpPr>
          <p:spPr bwMode="auto">
            <a:xfrm>
              <a:off x="6705600" y="3200400"/>
              <a:ext cx="609600" cy="0"/>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Text Box 23"/>
            <p:cNvSpPr txBox="1">
              <a:spLocks/>
            </p:cNvSpPr>
            <p:nvPr/>
          </p:nvSpPr>
          <p:spPr bwMode="auto">
            <a:xfrm>
              <a:off x="5638800" y="19812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latin typeface="Gill Sans" charset="0"/>
                </a:rPr>
                <a:t>3 m</a:t>
              </a:r>
            </a:p>
          </p:txBody>
        </p:sp>
        <p:sp>
          <p:nvSpPr>
            <p:cNvPr id="46" name="Text Box 24"/>
            <p:cNvSpPr txBox="1">
              <a:spLocks/>
            </p:cNvSpPr>
            <p:nvPr/>
          </p:nvSpPr>
          <p:spPr bwMode="auto">
            <a:xfrm>
              <a:off x="6705600" y="3230563"/>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latin typeface="Gill Sans" charset="0"/>
                </a:rPr>
                <a:t>2 m</a:t>
              </a:r>
            </a:p>
          </p:txBody>
        </p:sp>
        <p:sp>
          <p:nvSpPr>
            <p:cNvPr id="47" name="Text Box 25"/>
            <p:cNvSpPr txBox="1">
              <a:spLocks/>
            </p:cNvSpPr>
            <p:nvPr/>
          </p:nvSpPr>
          <p:spPr bwMode="auto">
            <a:xfrm>
              <a:off x="6172200" y="25908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latin typeface="Gill Sans" charset="0"/>
                </a:rPr>
                <a:t>2 kg</a:t>
              </a:r>
            </a:p>
          </p:txBody>
        </p:sp>
        <p:sp>
          <p:nvSpPr>
            <p:cNvPr id="48" name="Text Box 26"/>
            <p:cNvSpPr txBox="1">
              <a:spLocks/>
            </p:cNvSpPr>
            <p:nvPr/>
          </p:nvSpPr>
          <p:spPr bwMode="auto">
            <a:xfrm>
              <a:off x="8001000" y="6096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latin typeface="Gill Sans" charset="0"/>
                </a:rPr>
                <a:t>2 kg</a:t>
              </a:r>
            </a:p>
          </p:txBody>
        </p:sp>
        <p:sp>
          <p:nvSpPr>
            <p:cNvPr id="49" name="Text Box 27"/>
            <p:cNvSpPr txBox="1">
              <a:spLocks/>
            </p:cNvSpPr>
            <p:nvPr/>
          </p:nvSpPr>
          <p:spPr bwMode="auto">
            <a:xfrm>
              <a:off x="6019800" y="6096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latin typeface="Gill Sans" charset="0"/>
                </a:rPr>
                <a:t>3 kg</a:t>
              </a:r>
            </a:p>
          </p:txBody>
        </p:sp>
        <p:sp>
          <p:nvSpPr>
            <p:cNvPr id="50" name="Text Box 28"/>
            <p:cNvSpPr txBox="1">
              <a:spLocks/>
            </p:cNvSpPr>
            <p:nvPr/>
          </p:nvSpPr>
          <p:spPr bwMode="auto">
            <a:xfrm>
              <a:off x="8153400" y="25908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latin typeface="Gill Sans" charset="0"/>
                </a:rPr>
                <a:t>4 kg</a:t>
              </a:r>
            </a:p>
          </p:txBody>
        </p:sp>
        <p:sp>
          <p:nvSpPr>
            <p:cNvPr id="51" name="Text Box 29"/>
            <p:cNvSpPr txBox="1">
              <a:spLocks/>
            </p:cNvSpPr>
            <p:nvPr/>
          </p:nvSpPr>
          <p:spPr bwMode="auto">
            <a:xfrm>
              <a:off x="7315200" y="3048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i="1">
                  <a:latin typeface="Gill Sans" charset="0"/>
                </a:rPr>
                <a:t>y</a:t>
              </a:r>
              <a:endParaRPr lang="en-US" altLang="en-US" sz="1400">
                <a:latin typeface="Gill Sans" charset="0"/>
              </a:endParaRPr>
            </a:p>
          </p:txBody>
        </p:sp>
        <p:sp>
          <p:nvSpPr>
            <p:cNvPr id="52" name="Text Box 30"/>
            <p:cNvSpPr txBox="1">
              <a:spLocks/>
            </p:cNvSpPr>
            <p:nvPr/>
          </p:nvSpPr>
          <p:spPr bwMode="auto">
            <a:xfrm>
              <a:off x="8382000" y="16764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i="1">
                  <a:latin typeface="Gill Sans" charset="0"/>
                </a:rPr>
                <a:t>x</a:t>
              </a:r>
              <a:endParaRPr lang="en-US" altLang="en-US" sz="1400">
                <a:latin typeface="Gill Sans" charset="0"/>
              </a:endParaRPr>
            </a:p>
          </p:txBody>
        </p:sp>
        <p:sp>
          <p:nvSpPr>
            <p:cNvPr id="53" name="Text Box 31"/>
            <p:cNvSpPr txBox="1">
              <a:spLocks/>
            </p:cNvSpPr>
            <p:nvPr/>
          </p:nvSpPr>
          <p:spPr bwMode="auto">
            <a:xfrm>
              <a:off x="7391400" y="14478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i="1">
                  <a:latin typeface="Gill Sans" charset="0"/>
                </a:rPr>
                <a:t>O</a:t>
              </a:r>
              <a:endParaRPr lang="en-US" altLang="en-US" sz="1400">
                <a:latin typeface="Gill Sans" charset="0"/>
              </a:endParaRPr>
            </a:p>
          </p:txBody>
        </p:sp>
        <p:sp>
          <p:nvSpPr>
            <p:cNvPr id="54" name="Rectangle 32"/>
            <p:cNvSpPr>
              <a:spLocks/>
            </p:cNvSpPr>
            <p:nvPr/>
          </p:nvSpPr>
          <p:spPr bwMode="auto">
            <a:xfrm>
              <a:off x="7010400" y="152400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3200">
                <a:solidFill>
                  <a:srgbClr val="000000"/>
                </a:solidFill>
                <a:latin typeface="Gill Sans" charset="0"/>
                <a:sym typeface="Gill Sans" charset="0"/>
              </a:endParaRPr>
            </a:p>
          </p:txBody>
        </p:sp>
        <p:sp>
          <p:nvSpPr>
            <p:cNvPr id="55" name="Oval 33"/>
            <p:cNvSpPr>
              <a:spLocks/>
            </p:cNvSpPr>
            <p:nvPr/>
          </p:nvSpPr>
          <p:spPr bwMode="auto">
            <a:xfrm>
              <a:off x="7239000" y="1676400"/>
              <a:ext cx="152400" cy="152400"/>
            </a:xfrm>
            <a:prstGeom prst="ellipse">
              <a:avLst/>
            </a:prstGeom>
            <a:blipFill dpi="0" rotWithShape="0">
              <a:blip r:embed="rId3"/>
              <a:srcRect/>
              <a:tile tx="0" ty="0" sx="100000" sy="100000" flip="none" algn="tl"/>
            </a:blip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6" name="Line 40"/>
            <p:cNvSpPr>
              <a:spLocks noChangeShapeType="1"/>
            </p:cNvSpPr>
            <p:nvPr/>
          </p:nvSpPr>
          <p:spPr bwMode="auto">
            <a:xfrm flipH="1">
              <a:off x="6705600" y="1752600"/>
              <a:ext cx="609600" cy="838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57" name="Object 2"/>
            <p:cNvGraphicFramePr>
              <a:graphicFrameLocks noChangeAspect="1"/>
            </p:cNvGraphicFramePr>
            <p:nvPr/>
          </p:nvGraphicFramePr>
          <p:xfrm>
            <a:off x="6858000" y="1905000"/>
            <a:ext cx="173038" cy="214313"/>
          </p:xfrm>
          <a:graphic>
            <a:graphicData uri="http://schemas.openxmlformats.org/presentationml/2006/ole">
              <mc:AlternateContent xmlns:mc="http://schemas.openxmlformats.org/markup-compatibility/2006">
                <mc:Choice xmlns:v="urn:schemas-microsoft-com:vml" Requires="v">
                  <p:oleObj spid="_x0000_s69699" name="Equation" r:id="rId4" imgW="101600" imgH="127000" progId="Equation.DSMT4">
                    <p:embed/>
                  </p:oleObj>
                </mc:Choice>
                <mc:Fallback>
                  <p:oleObj name="Equation" r:id="rId4" imgW="101600" imgH="127000" progId="Equation.DSMT4">
                    <p:embed/>
                    <p:pic>
                      <p:nvPicPr>
                        <p:cNvPr id="5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905000"/>
                          <a:ext cx="173038"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58" name="Object 2"/>
          <p:cNvGraphicFramePr>
            <a:graphicFrameLocks noChangeAspect="1"/>
          </p:cNvGraphicFramePr>
          <p:nvPr/>
        </p:nvGraphicFramePr>
        <p:xfrm>
          <a:off x="2122355" y="2708097"/>
          <a:ext cx="1716705" cy="697532"/>
        </p:xfrm>
        <a:graphic>
          <a:graphicData uri="http://schemas.openxmlformats.org/presentationml/2006/ole">
            <mc:AlternateContent xmlns:mc="http://schemas.openxmlformats.org/markup-compatibility/2006">
              <mc:Choice xmlns:v="urn:schemas-microsoft-com:vml" Requires="v">
                <p:oleObj spid="_x0000_s69700" name="Equation" r:id="rId6" imgW="1244600" imgH="508000" progId="Equation.DSMT4">
                  <p:embed/>
                </p:oleObj>
              </mc:Choice>
              <mc:Fallback>
                <p:oleObj name="Equation" r:id="rId6" imgW="1244600" imgH="508000" progId="Equation.DSMT4">
                  <p:embed/>
                  <p:pic>
                    <p:nvPicPr>
                      <p:cNvPr id="58"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2355" y="2708097"/>
                        <a:ext cx="1716705" cy="697532"/>
                      </a:xfrm>
                      <a:prstGeom prst="rect">
                        <a:avLst/>
                      </a:prstGeom>
                      <a:noFill/>
                      <a:ln>
                        <a:noFill/>
                      </a:ln>
                      <a:effectLst/>
                    </p:spPr>
                  </p:pic>
                </p:oleObj>
              </mc:Fallback>
            </mc:AlternateContent>
          </a:graphicData>
        </a:graphic>
      </p:graphicFrame>
      <p:sp>
        <p:nvSpPr>
          <p:cNvPr id="59" name="Text Box 30"/>
          <p:cNvSpPr txBox="1">
            <a:spLocks/>
          </p:cNvSpPr>
          <p:nvPr/>
        </p:nvSpPr>
        <p:spPr bwMode="auto">
          <a:xfrm>
            <a:off x="822960" y="3692895"/>
            <a:ext cx="4800600" cy="36933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dirty="0">
                <a:latin typeface="Palatino Linotype" charset="0"/>
                <a:ea typeface="Palatino Linotype" charset="0"/>
                <a:cs typeface="Palatino Linotype" charset="0"/>
              </a:rPr>
              <a:t>So for the z axis:</a:t>
            </a:r>
          </a:p>
        </p:txBody>
      </p:sp>
      <p:graphicFrame>
        <p:nvGraphicFramePr>
          <p:cNvPr id="60" name="Object 59"/>
          <p:cNvGraphicFramePr>
            <a:graphicFrameLocks noChangeAspect="1"/>
          </p:cNvGraphicFramePr>
          <p:nvPr/>
        </p:nvGraphicFramePr>
        <p:xfrm>
          <a:off x="1410847" y="4135173"/>
          <a:ext cx="6592270" cy="1150376"/>
        </p:xfrm>
        <a:graphic>
          <a:graphicData uri="http://schemas.openxmlformats.org/presentationml/2006/ole">
            <mc:AlternateContent xmlns:mc="http://schemas.openxmlformats.org/markup-compatibility/2006">
              <mc:Choice xmlns:v="urn:schemas-microsoft-com:vml" Requires="v">
                <p:oleObj spid="_x0000_s69701" name="Equation" r:id="rId8" imgW="4432300" imgH="774700" progId="Equation.DSMT4">
                  <p:embed/>
                </p:oleObj>
              </mc:Choice>
              <mc:Fallback>
                <p:oleObj name="Equation" r:id="rId8" imgW="4432300" imgH="774700" progId="Equation.DSMT4">
                  <p:embed/>
                  <p:pic>
                    <p:nvPicPr>
                      <p:cNvPr id="60" name="Object 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0847" y="4135173"/>
                        <a:ext cx="6592270" cy="1150376"/>
                      </a:xfrm>
                      <a:prstGeom prst="rect">
                        <a:avLst/>
                      </a:prstGeom>
                      <a:noFill/>
                      <a:ln>
                        <a:noFill/>
                      </a:ln>
                      <a:effectLst/>
                    </p:spPr>
                  </p:pic>
                </p:oleObj>
              </mc:Fallback>
            </mc:AlternateContent>
          </a:graphicData>
        </a:graphic>
      </p:graphicFrame>
      <p:sp>
        <p:nvSpPr>
          <p:cNvPr id="61" name="Text Box 30"/>
          <p:cNvSpPr txBox="1">
            <a:spLocks/>
          </p:cNvSpPr>
          <p:nvPr/>
        </p:nvSpPr>
        <p:spPr bwMode="auto">
          <a:xfrm>
            <a:off x="822960" y="5317284"/>
            <a:ext cx="4800600" cy="36933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dirty="0">
                <a:latin typeface="Palatino Linotype" charset="0"/>
                <a:ea typeface="Palatino Linotype" charset="0"/>
                <a:cs typeface="Palatino Linotype" charset="0"/>
              </a:rPr>
              <a:t>And finally</a:t>
            </a:r>
            <a:r>
              <a:rPr lang="mr-IN" altLang="en-US" sz="1800" dirty="0">
                <a:latin typeface="Palatino Linotype" charset="0"/>
                <a:ea typeface="Palatino Linotype" charset="0"/>
                <a:cs typeface="Palatino Linotype" charset="0"/>
              </a:rPr>
              <a:t>…</a:t>
            </a:r>
            <a:endParaRPr lang="en-US" altLang="en-US" sz="1800" dirty="0">
              <a:latin typeface="Palatino Linotype" charset="0"/>
              <a:ea typeface="Palatino Linotype" charset="0"/>
              <a:cs typeface="Palatino Linotype" charset="0"/>
            </a:endParaRPr>
          </a:p>
        </p:txBody>
      </p:sp>
      <mc:AlternateContent xmlns:mc="http://schemas.openxmlformats.org/markup-compatibility/2006" xmlns:a14="http://schemas.microsoft.com/office/drawing/2010/main">
        <mc:Choice Requires="a14">
          <p:sp>
            <p:nvSpPr>
              <p:cNvPr id="62" name="TextBox 61"/>
              <p:cNvSpPr txBox="1"/>
              <p:nvPr/>
            </p:nvSpPr>
            <p:spPr>
              <a:xfrm>
                <a:off x="1397012" y="5718351"/>
                <a:ext cx="4680897" cy="5318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𝜏</m:t>
                      </m:r>
                      <m:r>
                        <a:rPr lang="en-US" b="0" i="1" smtClean="0">
                          <a:latin typeface="Cambria Math" charset="0"/>
                          <a:ea typeface="Cambria Math" charset="0"/>
                          <a:cs typeface="Cambria Math" charset="0"/>
                        </a:rPr>
                        <m:t>=</m:t>
                      </m:r>
                      <m:sSub>
                        <m:sSubPr>
                          <m:ctrlPr>
                            <a:rPr lang="en-US" b="0" i="1" smtClean="0">
                              <a:latin typeface="Cambria Math" panose="02040503050406030204" pitchFamily="18" charset="0"/>
                              <a:ea typeface="Cambria Math" charset="0"/>
                              <a:cs typeface="Cambria Math" charset="0"/>
                            </a:rPr>
                          </m:ctrlPr>
                        </m:sSubPr>
                        <m:e>
                          <m:r>
                            <a:rPr lang="en-US" b="0" i="1" smtClean="0">
                              <a:latin typeface="Cambria Math" charset="0"/>
                              <a:ea typeface="Cambria Math" charset="0"/>
                              <a:cs typeface="Cambria Math" charset="0"/>
                            </a:rPr>
                            <m:t>𝐼</m:t>
                          </m:r>
                        </m:e>
                        <m:sub>
                          <m:r>
                            <a:rPr lang="en-US" b="0" i="1" smtClean="0">
                              <a:latin typeface="Cambria Math" charset="0"/>
                              <a:ea typeface="Cambria Math" charset="0"/>
                              <a:cs typeface="Cambria Math" charset="0"/>
                            </a:rPr>
                            <m:t>𝑧</m:t>
                          </m:r>
                        </m:sub>
                      </m:sSub>
                      <m:r>
                        <a:rPr lang="en-US" b="0" i="1" smtClean="0">
                          <a:latin typeface="Cambria Math" charset="0"/>
                          <a:ea typeface="Cambria Math" charset="0"/>
                          <a:cs typeface="Cambria Math" charset="0"/>
                        </a:rPr>
                        <m:t>𝛼</m:t>
                      </m:r>
                      <m:r>
                        <a:rPr lang="en-US" b="0" i="1" smtClean="0">
                          <a:latin typeface="Cambria Math" charset="0"/>
                          <a:ea typeface="Cambria Math" charset="0"/>
                          <a:cs typeface="Cambria Math" charset="0"/>
                        </a:rPr>
                        <m:t>=</m:t>
                      </m:r>
                      <m:d>
                        <m:dPr>
                          <m:ctrlPr>
                            <a:rPr lang="en-US" b="0" i="1" smtClean="0">
                              <a:latin typeface="Cambria Math" panose="02040503050406030204" pitchFamily="18" charset="0"/>
                              <a:ea typeface="Cambria Math" charset="0"/>
                              <a:cs typeface="Cambria Math" charset="0"/>
                            </a:rPr>
                          </m:ctrlPr>
                        </m:dPr>
                        <m:e>
                          <m:r>
                            <a:rPr lang="en-US" b="0" i="1" smtClean="0">
                              <a:latin typeface="Cambria Math" charset="0"/>
                              <a:ea typeface="Cambria Math" charset="0"/>
                              <a:cs typeface="Cambria Math" charset="0"/>
                            </a:rPr>
                            <m:t>143 </m:t>
                          </m:r>
                          <m:r>
                            <a:rPr lang="en-US" b="0" i="1" smtClean="0">
                              <a:latin typeface="Cambria Math" charset="0"/>
                              <a:ea typeface="Cambria Math" charset="0"/>
                              <a:cs typeface="Cambria Math" charset="0"/>
                            </a:rPr>
                            <m:t>𝑘𝑔</m:t>
                          </m:r>
                          <m:r>
                            <a:rPr lang="en-US" b="0" i="1" smtClean="0">
                              <a:latin typeface="Cambria Math" charset="0"/>
                              <a:ea typeface="Cambria Math" charset="0"/>
                              <a:cs typeface="Cambria Math" charset="0"/>
                            </a:rPr>
                            <m:t>∙</m:t>
                          </m:r>
                          <m:sSup>
                            <m:sSupPr>
                              <m:ctrlPr>
                                <a:rPr lang="en-US" b="0" i="1" smtClean="0">
                                  <a:latin typeface="Cambria Math" panose="02040503050406030204" pitchFamily="18" charset="0"/>
                                  <a:ea typeface="Cambria Math" charset="0"/>
                                  <a:cs typeface="Cambria Math" charset="0"/>
                                </a:rPr>
                              </m:ctrlPr>
                            </m:sSupPr>
                            <m:e>
                              <m:r>
                                <a:rPr lang="en-US" b="0" i="1" smtClean="0">
                                  <a:latin typeface="Cambria Math" charset="0"/>
                                  <a:ea typeface="Cambria Math" charset="0"/>
                                  <a:cs typeface="Cambria Math" charset="0"/>
                                </a:rPr>
                                <m:t>𝑚</m:t>
                              </m:r>
                            </m:e>
                            <m:sup>
                              <m:r>
                                <a:rPr lang="en-US" b="0" i="1" smtClean="0">
                                  <a:latin typeface="Cambria Math" charset="0"/>
                                  <a:ea typeface="Cambria Math" charset="0"/>
                                  <a:cs typeface="Cambria Math" charset="0"/>
                                </a:rPr>
                                <m:t>2</m:t>
                              </m:r>
                            </m:sup>
                          </m:sSup>
                        </m:e>
                      </m:d>
                      <m:d>
                        <m:dPr>
                          <m:ctrlPr>
                            <a:rPr lang="en-US" b="0" i="1" smtClean="0">
                              <a:latin typeface="Cambria Math" panose="02040503050406030204" pitchFamily="18" charset="0"/>
                              <a:ea typeface="Cambria Math" charset="0"/>
                              <a:cs typeface="Cambria Math" charset="0"/>
                            </a:rPr>
                          </m:ctrlPr>
                        </m:dPr>
                        <m:e>
                          <m:r>
                            <a:rPr lang="en-US" b="0" i="1" smtClean="0">
                              <a:latin typeface="Cambria Math" charset="0"/>
                              <a:ea typeface="Cambria Math" charset="0"/>
                              <a:cs typeface="Cambria Math" charset="0"/>
                            </a:rPr>
                            <m:t>1.50</m:t>
                          </m:r>
                          <m:f>
                            <m:fPr>
                              <m:ctrlPr>
                                <a:rPr lang="en-US" b="0" i="1" smtClean="0">
                                  <a:latin typeface="Cambria Math" panose="02040503050406030204" pitchFamily="18" charset="0"/>
                                  <a:ea typeface="Cambria Math" charset="0"/>
                                  <a:cs typeface="Cambria Math" charset="0"/>
                                </a:rPr>
                              </m:ctrlPr>
                            </m:fPr>
                            <m:num>
                              <m:r>
                                <a:rPr lang="en-US" b="0" i="1" smtClean="0">
                                  <a:latin typeface="Cambria Math" charset="0"/>
                                  <a:ea typeface="Cambria Math" charset="0"/>
                                  <a:cs typeface="Cambria Math" charset="0"/>
                                </a:rPr>
                                <m:t>𝑟𝑎𝑑</m:t>
                              </m:r>
                            </m:num>
                            <m:den>
                              <m:sSup>
                                <m:sSupPr>
                                  <m:ctrlPr>
                                    <a:rPr lang="en-US" b="0" i="1" smtClean="0">
                                      <a:latin typeface="Cambria Math" panose="02040503050406030204" pitchFamily="18" charset="0"/>
                                      <a:ea typeface="Cambria Math" charset="0"/>
                                      <a:cs typeface="Cambria Math" charset="0"/>
                                    </a:rPr>
                                  </m:ctrlPr>
                                </m:sSupPr>
                                <m:e>
                                  <m:r>
                                    <a:rPr lang="en-US" b="0" i="1" smtClean="0">
                                      <a:latin typeface="Cambria Math" charset="0"/>
                                      <a:ea typeface="Cambria Math" charset="0"/>
                                      <a:cs typeface="Cambria Math" charset="0"/>
                                    </a:rPr>
                                    <m:t>𝑠</m:t>
                                  </m:r>
                                </m:e>
                                <m:sup>
                                  <m:r>
                                    <a:rPr lang="en-US" b="0" i="1" smtClean="0">
                                      <a:latin typeface="Cambria Math" charset="0"/>
                                      <a:ea typeface="Cambria Math" charset="0"/>
                                      <a:cs typeface="Cambria Math" charset="0"/>
                                    </a:rPr>
                                    <m:t>2</m:t>
                                  </m:r>
                                </m:sup>
                              </m:sSup>
                            </m:den>
                          </m:f>
                        </m:e>
                      </m:d>
                      <m:r>
                        <a:rPr lang="en-US" b="0" i="1" smtClean="0">
                          <a:latin typeface="Cambria Math" charset="0"/>
                          <a:ea typeface="Cambria Math" charset="0"/>
                          <a:cs typeface="Cambria Math" charset="0"/>
                        </a:rPr>
                        <m:t>=215 </m:t>
                      </m:r>
                      <m:r>
                        <a:rPr lang="en-US" b="0" i="1" smtClean="0">
                          <a:latin typeface="Cambria Math" charset="0"/>
                          <a:ea typeface="Cambria Math" charset="0"/>
                          <a:cs typeface="Cambria Math" charset="0"/>
                        </a:rPr>
                        <m:t>𝑁𝑚</m:t>
                      </m:r>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1397012" y="5718351"/>
                <a:ext cx="4680897" cy="531812"/>
              </a:xfrm>
              <a:prstGeom prst="rect">
                <a:avLst/>
              </a:prstGeom>
              <a:blipFill rotWithShape="0">
                <a:blip r:embed="rId10"/>
                <a:stretch>
                  <a:fillRect/>
                </a:stretch>
              </a:blipFill>
            </p:spPr>
            <p:txBody>
              <a:bodyPr/>
              <a:lstStyle/>
              <a:p>
                <a:r>
                  <a:rPr lang="en-US">
                    <a:noFill/>
                  </a:rPr>
                  <a:t> </a:t>
                </a:r>
              </a:p>
            </p:txBody>
          </p:sp>
        </mc:Fallback>
      </mc:AlternateContent>
      <p:sp>
        <p:nvSpPr>
          <p:cNvPr id="63" name="TextBox 62">
            <a:extLst>
              <a:ext uri="{FF2B5EF4-FFF2-40B4-BE49-F238E27FC236}">
                <a16:creationId xmlns:a16="http://schemas.microsoft.com/office/drawing/2014/main" id="{42755FD1-A249-3F4E-BFE8-FAB116EA485A}"/>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18.) </a:t>
            </a:r>
          </a:p>
        </p:txBody>
      </p:sp>
    </p:spTree>
    <p:extLst>
      <p:ext uri="{BB962C8B-B14F-4D97-AF65-F5344CB8AC3E}">
        <p14:creationId xmlns:p14="http://schemas.microsoft.com/office/powerpoint/2010/main" val="4326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dissolve">
                                      <p:cBhvr>
                                        <p:cTn id="12" dur="500"/>
                                        <p:tgtEl>
                                          <p:spTgt spid="59"/>
                                        </p:tgtEl>
                                      </p:cBhvr>
                                    </p:animEffect>
                                  </p:childTnLst>
                                </p:cTn>
                              </p:par>
                              <p:par>
                                <p:cTn id="13" presetID="9"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dissolve">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dissolve">
                                      <p:cBhvr>
                                        <p:cTn id="20" dur="500"/>
                                        <p:tgtEl>
                                          <p:spTgt spid="6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dissolve">
                                      <p:cBhvr>
                                        <p:cTn id="2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3680"/>
          </a:xfrm>
        </p:spPr>
        <p:txBody>
          <a:bodyPr>
            <a:normAutofit fontScale="90000"/>
          </a:bodyPr>
          <a:lstStyle/>
          <a:p>
            <a:r>
              <a:rPr lang="en-US" dirty="0"/>
              <a:t>Our lab problem - with a twist! (literally..)</a:t>
            </a:r>
          </a:p>
        </p:txBody>
      </p:sp>
      <p:sp>
        <p:nvSpPr>
          <p:cNvPr id="8" name="Text Box 76"/>
          <p:cNvSpPr txBox="1">
            <a:spLocks/>
          </p:cNvSpPr>
          <p:nvPr/>
        </p:nvSpPr>
        <p:spPr bwMode="auto">
          <a:xfrm>
            <a:off x="284356" y="1194109"/>
            <a:ext cx="8575288" cy="1692771"/>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algn="l" eaLnBrk="1" hangingPunct="1"/>
            <a:r>
              <a:rPr lang="en-US" altLang="en-US" sz="2400" dirty="0">
                <a:solidFill>
                  <a:srgbClr val="FF0000"/>
                </a:solidFill>
                <a:latin typeface="Apple Chancery" panose="03020702040506060504" pitchFamily="66" charset="-79"/>
                <a:ea typeface="Palatino Linotype" charset="0"/>
                <a:cs typeface="Apple Chancery" panose="03020702040506060504" pitchFamily="66" charset="-79"/>
              </a:rPr>
              <a:t>You’</a:t>
            </a:r>
            <a:r>
              <a:rPr lang="en-US" altLang="ja-JP" sz="2400" dirty="0">
                <a:solidFill>
                  <a:srgbClr val="FF0000"/>
                </a:solidFill>
                <a:latin typeface="Apple Chancery" panose="03020702040506060504" pitchFamily="66" charset="-79"/>
                <a:ea typeface="Palatino Linotype" charset="0"/>
                <a:cs typeface="Apple Chancery" panose="03020702040506060504" pitchFamily="66" charset="-79"/>
              </a:rPr>
              <a:t>ve done a problem </a:t>
            </a:r>
            <a:r>
              <a:rPr lang="en-US" altLang="ja-JP" sz="2000" dirty="0">
                <a:solidFill>
                  <a:schemeClr val="tx1"/>
                </a:solidFill>
                <a:latin typeface="Times New Roman" panose="02020603050405020304" pitchFamily="18" charset="0"/>
                <a:ea typeface="Palatino Linotype" charset="0"/>
                <a:cs typeface="Times New Roman" panose="02020603050405020304" pitchFamily="18" charset="0"/>
              </a:rPr>
              <a:t>in which the tension keeps the rigid body stationary (your lab!).  What is the angular acceleration of the beam if the rope is cut, and what is the translational acceleration of a point at the end of the beam??  You may assume the moment of inertia about the beam</a:t>
            </a:r>
            <a:r>
              <a:rPr lang="ja-JP" altLang="en-US" sz="2000" dirty="0">
                <a:solidFill>
                  <a:schemeClr val="tx1"/>
                </a:solidFill>
                <a:latin typeface="Times New Roman" panose="02020603050405020304" pitchFamily="18" charset="0"/>
                <a:ea typeface="Palatino Linotype" charset="0"/>
                <a:cs typeface="Times New Roman" panose="02020603050405020304" pitchFamily="18" charset="0"/>
              </a:rPr>
              <a:t>’</a:t>
            </a:r>
            <a:r>
              <a:rPr lang="en-US" altLang="ja-JP" sz="2000" dirty="0">
                <a:solidFill>
                  <a:schemeClr val="tx1"/>
                </a:solidFill>
                <a:latin typeface="Times New Roman" panose="02020603050405020304" pitchFamily="18" charset="0"/>
                <a:ea typeface="Palatino Linotype" charset="0"/>
                <a:cs typeface="Times New Roman" panose="02020603050405020304" pitchFamily="18" charset="0"/>
              </a:rPr>
              <a:t>s </a:t>
            </a:r>
            <a:r>
              <a:rPr lang="en-US" altLang="ja-JP" sz="2000" i="1" dirty="0">
                <a:solidFill>
                  <a:schemeClr val="tx1"/>
                </a:solidFill>
                <a:latin typeface="Times New Roman" panose="02020603050405020304" pitchFamily="18" charset="0"/>
                <a:ea typeface="Palatino Linotype" charset="0"/>
                <a:cs typeface="Times New Roman" panose="02020603050405020304" pitchFamily="18" charset="0"/>
              </a:rPr>
              <a:t>center of mass </a:t>
            </a:r>
            <a:r>
              <a:rPr lang="en-US" altLang="ja-JP" sz="2000" dirty="0">
                <a:solidFill>
                  <a:schemeClr val="tx1"/>
                </a:solidFill>
                <a:latin typeface="Times New Roman" panose="02020603050405020304" pitchFamily="18" charset="0"/>
                <a:ea typeface="Palatino Linotype" charset="0"/>
                <a:cs typeface="Times New Roman" panose="02020603050405020304" pitchFamily="18" charset="0"/>
              </a:rPr>
              <a:t>is                  (we are leaving off the hanging mass to simplify this)</a:t>
            </a:r>
            <a:endParaRPr lang="en-US" altLang="en-US" sz="2000" dirty="0">
              <a:solidFill>
                <a:schemeClr val="tx1"/>
              </a:solidFill>
              <a:latin typeface="Times New Roman" panose="02020603050405020304" pitchFamily="18" charset="0"/>
              <a:ea typeface="Palatino Linotype" charset="0"/>
              <a:cs typeface="Times New Roman" panose="02020603050405020304" pitchFamily="18" charset="0"/>
            </a:endParaRPr>
          </a:p>
        </p:txBody>
      </p:sp>
      <p:grpSp>
        <p:nvGrpSpPr>
          <p:cNvPr id="25" name="Group 24"/>
          <p:cNvGrpSpPr/>
          <p:nvPr/>
        </p:nvGrpSpPr>
        <p:grpSpPr>
          <a:xfrm>
            <a:off x="2755900" y="3136423"/>
            <a:ext cx="4038600" cy="2743200"/>
            <a:chOff x="6096000" y="381000"/>
            <a:chExt cx="4038600" cy="2743200"/>
          </a:xfrm>
        </p:grpSpPr>
        <p:sp>
          <p:nvSpPr>
            <p:cNvPr id="5" name="Rectangle 126"/>
            <p:cNvSpPr>
              <a:spLocks/>
            </p:cNvSpPr>
            <p:nvPr/>
          </p:nvSpPr>
          <p:spPr bwMode="auto">
            <a:xfrm rot="19963394">
              <a:off x="6248400" y="1676400"/>
              <a:ext cx="3886200" cy="228600"/>
            </a:xfrm>
            <a:prstGeom prst="rect">
              <a:avLst/>
            </a:prstGeom>
            <a:solidFill>
              <a:srgbClr val="FFC000"/>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eaLnBrk="1" hangingPunct="1"/>
              <a:endParaRPr lang="en-US" altLang="en-US"/>
            </a:p>
          </p:txBody>
        </p:sp>
        <p:sp>
          <p:nvSpPr>
            <p:cNvPr id="6" name="Oval 141"/>
            <p:cNvSpPr>
              <a:spLocks/>
            </p:cNvSpPr>
            <p:nvPr/>
          </p:nvSpPr>
          <p:spPr bwMode="auto">
            <a:xfrm>
              <a:off x="6248400" y="2438400"/>
              <a:ext cx="381000" cy="457200"/>
            </a:xfrm>
            <a:prstGeom prst="ellipse">
              <a:avLst/>
            </a:prstGeom>
            <a:blipFill dpi="0" rotWithShape="0">
              <a:blip r:embed="rId3"/>
              <a:srcRect/>
              <a:tile tx="0" ty="0" sx="100000" sy="100000" flip="none" algn="tl"/>
            </a:blipFill>
            <a:ln w="25400">
              <a:solidFill>
                <a:srgbClr val="000000"/>
              </a:solidFill>
              <a:round/>
              <a:headEnd/>
              <a:tailEnd/>
            </a:ln>
          </p:spPr>
          <p:txBody>
            <a:bodyPr wrap="none" anchor="ct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eaLnBrk="1" hangingPunct="1"/>
              <a:endParaRPr lang="en-US" altLang="en-US"/>
            </a:p>
          </p:txBody>
        </p:sp>
        <p:graphicFrame>
          <p:nvGraphicFramePr>
            <p:cNvPr id="9" name="Object 2"/>
            <p:cNvGraphicFramePr>
              <a:graphicFrameLocks noChangeAspect="1"/>
            </p:cNvGraphicFramePr>
            <p:nvPr/>
          </p:nvGraphicFramePr>
          <p:xfrm>
            <a:off x="7543800" y="2286000"/>
            <a:ext cx="209550" cy="295275"/>
          </p:xfrm>
          <a:graphic>
            <a:graphicData uri="http://schemas.openxmlformats.org/presentationml/2006/ole">
              <mc:AlternateContent xmlns:mc="http://schemas.openxmlformats.org/markup-compatibility/2006">
                <mc:Choice xmlns:v="urn:schemas-microsoft-com:vml" Requires="v">
                  <p:oleObj spid="_x0000_s1189" name="Equation" r:id="rId4" imgW="127000" imgH="177800" progId="Equation.DSMT4">
                    <p:embed/>
                  </p:oleObj>
                </mc:Choice>
                <mc:Fallback>
                  <p:oleObj name="Equation" r:id="rId4" imgW="127000" imgH="177800" progId="Equation.DSMT4">
                    <p:embed/>
                    <p:pic>
                      <p:nvPicPr>
                        <p:cNvPr id="9"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286000"/>
                          <a:ext cx="2095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 name="Line 127"/>
            <p:cNvSpPr>
              <a:spLocks noChangeShapeType="1"/>
            </p:cNvSpPr>
            <p:nvPr/>
          </p:nvSpPr>
          <p:spPr bwMode="auto">
            <a:xfrm flipH="1" flipV="1">
              <a:off x="7467600" y="381000"/>
              <a:ext cx="1447800" cy="9144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1" name="Object 3"/>
            <p:cNvGraphicFramePr>
              <a:graphicFrameLocks noChangeAspect="1"/>
            </p:cNvGraphicFramePr>
            <p:nvPr/>
          </p:nvGraphicFramePr>
          <p:xfrm>
            <a:off x="8077200" y="457200"/>
            <a:ext cx="230188" cy="252413"/>
          </p:xfrm>
          <a:graphic>
            <a:graphicData uri="http://schemas.openxmlformats.org/presentationml/2006/ole">
              <mc:AlternateContent xmlns:mc="http://schemas.openxmlformats.org/markup-compatibility/2006">
                <mc:Choice xmlns:v="urn:schemas-microsoft-com:vml" Requires="v">
                  <p:oleObj spid="_x0000_s1190" name="Equation" r:id="rId6" imgW="139700" imgH="152400" progId="Equation.DSMT4">
                    <p:embed/>
                  </p:oleObj>
                </mc:Choice>
                <mc:Fallback>
                  <p:oleObj name="Equation" r:id="rId6" imgW="139700" imgH="152400" progId="Equation.DSMT4">
                    <p:embed/>
                    <p:pic>
                      <p:nvPicPr>
                        <p:cNvPr id="1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200" y="457200"/>
                          <a:ext cx="230188"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 name="Rectangle 139"/>
            <p:cNvSpPr>
              <a:spLocks/>
            </p:cNvSpPr>
            <p:nvPr/>
          </p:nvSpPr>
          <p:spPr bwMode="auto">
            <a:xfrm>
              <a:off x="6096000" y="914400"/>
              <a:ext cx="304800" cy="2057400"/>
            </a:xfrm>
            <a:prstGeom prst="rect">
              <a:avLst/>
            </a:prstGeom>
            <a:solidFill>
              <a:srgbClr val="2D72FF"/>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eaLnBrk="1" hangingPunct="1"/>
              <a:endParaRPr lang="en-US" altLang="en-US"/>
            </a:p>
          </p:txBody>
        </p:sp>
        <p:sp>
          <p:nvSpPr>
            <p:cNvPr id="13" name="Line 140"/>
            <p:cNvSpPr>
              <a:spLocks noChangeShapeType="1"/>
            </p:cNvSpPr>
            <p:nvPr/>
          </p:nvSpPr>
          <p:spPr bwMode="auto">
            <a:xfrm>
              <a:off x="6400800" y="838200"/>
              <a:ext cx="0" cy="2286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AutoShape 142"/>
            <p:cNvSpPr>
              <a:spLocks/>
            </p:cNvSpPr>
            <p:nvPr/>
          </p:nvSpPr>
          <p:spPr bwMode="auto">
            <a:xfrm>
              <a:off x="6400800" y="2590800"/>
              <a:ext cx="152400" cy="152400"/>
            </a:xfrm>
            <a:custGeom>
              <a:avLst/>
              <a:gdLst>
                <a:gd name="T0" fmla="*/ 537633 w 21600"/>
                <a:gd name="T1" fmla="*/ 0 h 21600"/>
                <a:gd name="T2" fmla="*/ 157459 w 21600"/>
                <a:gd name="T3" fmla="*/ 157459 h 21600"/>
                <a:gd name="T4" fmla="*/ 0 w 21600"/>
                <a:gd name="T5" fmla="*/ 537633 h 21600"/>
                <a:gd name="T6" fmla="*/ 157459 w 21600"/>
                <a:gd name="T7" fmla="*/ 917808 h 21600"/>
                <a:gd name="T8" fmla="*/ 537633 w 21600"/>
                <a:gd name="T9" fmla="*/ 1075267 h 21600"/>
                <a:gd name="T10" fmla="*/ 917808 w 21600"/>
                <a:gd name="T11" fmla="*/ 917808 h 21600"/>
                <a:gd name="T12" fmla="*/ 1075267 w 21600"/>
                <a:gd name="T13" fmla="*/ 537633 h 21600"/>
                <a:gd name="T14" fmla="*/ 917808 w 21600"/>
                <a:gd name="T15" fmla="*/ 15745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25400">
              <a:solidFill>
                <a:srgbClr val="000000"/>
              </a:solidFill>
              <a:round/>
              <a:headEnd/>
              <a:tailEnd/>
            </a:ln>
          </p:spPr>
          <p:txBody>
            <a:bodyPr wrap="none" anchor="ctr"/>
            <a:lstStyle/>
            <a:p>
              <a:endParaRPr lang="en-US"/>
            </a:p>
          </p:txBody>
        </p:sp>
        <p:sp>
          <p:nvSpPr>
            <p:cNvPr id="15" name="Line 143"/>
            <p:cNvSpPr>
              <a:spLocks noChangeShapeType="1"/>
            </p:cNvSpPr>
            <p:nvPr/>
          </p:nvSpPr>
          <p:spPr bwMode="auto">
            <a:xfrm>
              <a:off x="6858000" y="2667000"/>
              <a:ext cx="1752600" cy="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Arc 145"/>
            <p:cNvSpPr>
              <a:spLocks/>
            </p:cNvSpPr>
            <p:nvPr/>
          </p:nvSpPr>
          <p:spPr bwMode="auto">
            <a:xfrm>
              <a:off x="7239000" y="2371725"/>
              <a:ext cx="228600" cy="296863"/>
            </a:xfrm>
            <a:custGeom>
              <a:avLst/>
              <a:gdLst>
                <a:gd name="T0" fmla="*/ 524753 w 21600"/>
                <a:gd name="T1" fmla="*/ 0 h 21085"/>
                <a:gd name="T2" fmla="*/ 2419350 w 21600"/>
                <a:gd name="T3" fmla="*/ 4179637 h 21085"/>
                <a:gd name="T4" fmla="*/ 0 w 21600"/>
                <a:gd name="T5" fmla="*/ 4179637 h 21085"/>
                <a:gd name="T6" fmla="*/ 0 60000 65536"/>
                <a:gd name="T7" fmla="*/ 0 60000 65536"/>
                <a:gd name="T8" fmla="*/ 0 60000 65536"/>
                <a:gd name="T9" fmla="*/ 0 w 21600"/>
                <a:gd name="T10" fmla="*/ 0 h 21085"/>
                <a:gd name="T11" fmla="*/ 21600 w 21600"/>
                <a:gd name="T12" fmla="*/ 21085 h 21085"/>
              </a:gdLst>
              <a:ahLst/>
              <a:cxnLst>
                <a:cxn ang="T6">
                  <a:pos x="T0" y="T1"/>
                </a:cxn>
                <a:cxn ang="T7">
                  <a:pos x="T2" y="T3"/>
                </a:cxn>
                <a:cxn ang="T8">
                  <a:pos x="T4" y="T5"/>
                </a:cxn>
              </a:cxnLst>
              <a:rect l="T9" t="T10" r="T11" b="T12"/>
              <a:pathLst>
                <a:path w="21600" h="21085" fill="none" extrusionOk="0">
                  <a:moveTo>
                    <a:pt x="4685" y="-1"/>
                  </a:moveTo>
                  <a:cubicBezTo>
                    <a:pt x="14568" y="2195"/>
                    <a:pt x="21600" y="10960"/>
                    <a:pt x="21600" y="21085"/>
                  </a:cubicBezTo>
                </a:path>
                <a:path w="21600" h="21085" stroke="0" extrusionOk="0">
                  <a:moveTo>
                    <a:pt x="4685" y="-1"/>
                  </a:moveTo>
                  <a:cubicBezTo>
                    <a:pt x="14568" y="2195"/>
                    <a:pt x="21600" y="10960"/>
                    <a:pt x="21600" y="21085"/>
                  </a:cubicBezTo>
                  <a:lnTo>
                    <a:pt x="0" y="21085"/>
                  </a:lnTo>
                  <a:lnTo>
                    <a:pt x="4685" y="-1"/>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Arc 146"/>
            <p:cNvSpPr>
              <a:spLocks/>
            </p:cNvSpPr>
            <p:nvPr/>
          </p:nvSpPr>
          <p:spPr bwMode="auto">
            <a:xfrm flipH="1" flipV="1">
              <a:off x="8458200" y="979488"/>
              <a:ext cx="76200" cy="468312"/>
            </a:xfrm>
            <a:custGeom>
              <a:avLst/>
              <a:gdLst>
                <a:gd name="T0" fmla="*/ 0 w 21600"/>
                <a:gd name="T1" fmla="*/ 0 h 26508"/>
                <a:gd name="T2" fmla="*/ 261772 w 21600"/>
                <a:gd name="T3" fmla="*/ 8273583 h 26508"/>
                <a:gd name="T4" fmla="*/ 0 w 21600"/>
                <a:gd name="T5" fmla="*/ 6741711 h 26508"/>
                <a:gd name="T6" fmla="*/ 0 60000 65536"/>
                <a:gd name="T7" fmla="*/ 0 60000 65536"/>
                <a:gd name="T8" fmla="*/ 0 60000 65536"/>
                <a:gd name="T9" fmla="*/ 0 w 21600"/>
                <a:gd name="T10" fmla="*/ 0 h 26508"/>
                <a:gd name="T11" fmla="*/ 21600 w 21600"/>
                <a:gd name="T12" fmla="*/ 26508 h 26508"/>
              </a:gdLst>
              <a:ahLst/>
              <a:cxnLst>
                <a:cxn ang="T6">
                  <a:pos x="T0" y="T1"/>
                </a:cxn>
                <a:cxn ang="T7">
                  <a:pos x="T2" y="T3"/>
                </a:cxn>
                <a:cxn ang="T8">
                  <a:pos x="T4" y="T5"/>
                </a:cxn>
              </a:cxnLst>
              <a:rect l="T9" t="T10" r="T11" b="T12"/>
              <a:pathLst>
                <a:path w="21600" h="26508" fill="none" extrusionOk="0">
                  <a:moveTo>
                    <a:pt x="0" y="-1"/>
                  </a:moveTo>
                  <a:cubicBezTo>
                    <a:pt x="11929" y="0"/>
                    <a:pt x="21600" y="9670"/>
                    <a:pt x="21600" y="21600"/>
                  </a:cubicBezTo>
                  <a:cubicBezTo>
                    <a:pt x="21600" y="23252"/>
                    <a:pt x="21410" y="24899"/>
                    <a:pt x="21034" y="26508"/>
                  </a:cubicBezTo>
                </a:path>
                <a:path w="21600" h="26508" stroke="0" extrusionOk="0">
                  <a:moveTo>
                    <a:pt x="0" y="-1"/>
                  </a:moveTo>
                  <a:cubicBezTo>
                    <a:pt x="11929" y="0"/>
                    <a:pt x="21600" y="9670"/>
                    <a:pt x="21600" y="21600"/>
                  </a:cubicBezTo>
                  <a:cubicBezTo>
                    <a:pt x="21600" y="23252"/>
                    <a:pt x="21410" y="24899"/>
                    <a:pt x="21034" y="26508"/>
                  </a:cubicBezTo>
                  <a:lnTo>
                    <a:pt x="0" y="21600"/>
                  </a:lnTo>
                  <a:lnTo>
                    <a:pt x="0" y="-1"/>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8" name="Object 4"/>
            <p:cNvGraphicFramePr>
              <a:graphicFrameLocks noChangeAspect="1"/>
            </p:cNvGraphicFramePr>
            <p:nvPr/>
          </p:nvGraphicFramePr>
          <p:xfrm>
            <a:off x="8153400" y="1131888"/>
            <a:ext cx="209550" cy="315912"/>
          </p:xfrm>
          <a:graphic>
            <a:graphicData uri="http://schemas.openxmlformats.org/presentationml/2006/ole">
              <mc:AlternateContent xmlns:mc="http://schemas.openxmlformats.org/markup-compatibility/2006">
                <mc:Choice xmlns:v="urn:schemas-microsoft-com:vml" Requires="v">
                  <p:oleObj spid="_x0000_s1191" name="Equation" r:id="rId8" imgW="127000" imgH="190500" progId="Equation.DSMT4">
                    <p:embed/>
                  </p:oleObj>
                </mc:Choice>
                <mc:Fallback>
                  <p:oleObj name="Equation" r:id="rId8" imgW="127000" imgH="190500" progId="Equation.DSMT4">
                    <p:embed/>
                    <p:pic>
                      <p:nvPicPr>
                        <p:cNvPr id="1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3400" y="1131888"/>
                          <a:ext cx="209550"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23" name="TextBox 22"/>
          <p:cNvSpPr txBox="1">
            <a:spLocks noChangeArrowheads="1"/>
          </p:cNvSpPr>
          <p:nvPr/>
        </p:nvSpPr>
        <p:spPr bwMode="auto">
          <a:xfrm>
            <a:off x="9688513" y="7239000"/>
            <a:ext cx="344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eaLnBrk="1" hangingPunct="1"/>
            <a:r>
              <a:rPr lang="en-US" altLang="en-US" sz="1200"/>
              <a:t>1.)</a:t>
            </a:r>
          </a:p>
        </p:txBody>
      </p:sp>
      <p:graphicFrame>
        <p:nvGraphicFramePr>
          <p:cNvPr id="24" name="Object 5"/>
          <p:cNvGraphicFramePr>
            <a:graphicFrameLocks noChangeAspect="1"/>
          </p:cNvGraphicFramePr>
          <p:nvPr>
            <p:extLst>
              <p:ext uri="{D42A27DB-BD31-4B8C-83A1-F6EECF244321}">
                <p14:modId xmlns:p14="http://schemas.microsoft.com/office/powerpoint/2010/main" val="2553619779"/>
              </p:ext>
            </p:extLst>
          </p:nvPr>
        </p:nvGraphicFramePr>
        <p:xfrm>
          <a:off x="6976660" y="2146428"/>
          <a:ext cx="1030287" cy="490537"/>
        </p:xfrm>
        <a:graphic>
          <a:graphicData uri="http://schemas.openxmlformats.org/presentationml/2006/ole">
            <mc:AlternateContent xmlns:mc="http://schemas.openxmlformats.org/markup-compatibility/2006">
              <mc:Choice xmlns:v="urn:schemas-microsoft-com:vml" Requires="v">
                <p:oleObj spid="_x0000_s1192" name="Equation" r:id="rId10" imgW="673100" imgH="317500" progId="Equation.DSMT4">
                  <p:embed/>
                </p:oleObj>
              </mc:Choice>
              <mc:Fallback>
                <p:oleObj name="Equation" r:id="rId10" imgW="673100" imgH="317500" progId="Equation.DSMT4">
                  <p:embed/>
                  <p:pic>
                    <p:nvPicPr>
                      <p:cNvPr id="24" name="Object 5"/>
                      <p:cNvPicPr>
                        <a:picLocks noChangeAspect="1" noChangeArrowheads="1"/>
                      </p:cNvPicPr>
                      <p:nvPr/>
                    </p:nvPicPr>
                    <p:blipFill>
                      <a:blip r:embed="rId11"/>
                      <a:srcRect/>
                      <a:stretch>
                        <a:fillRect/>
                      </a:stretch>
                    </p:blipFill>
                    <p:spPr bwMode="auto">
                      <a:xfrm>
                        <a:off x="6976660" y="2146428"/>
                        <a:ext cx="1030287" cy="490537"/>
                      </a:xfrm>
                      <a:prstGeom prst="rect">
                        <a:avLst/>
                      </a:prstGeom>
                      <a:noFill/>
                      <a:ln>
                        <a:noFill/>
                      </a:ln>
                      <a:effectLst/>
                    </p:spPr>
                  </p:pic>
                </p:oleObj>
              </mc:Fallback>
            </mc:AlternateContent>
          </a:graphicData>
        </a:graphic>
      </p:graphicFrame>
      <p:sp>
        <p:nvSpPr>
          <p:cNvPr id="19" name="TextBox 18">
            <a:extLst>
              <a:ext uri="{FF2B5EF4-FFF2-40B4-BE49-F238E27FC236}">
                <a16:creationId xmlns:a16="http://schemas.microsoft.com/office/drawing/2014/main" id="{6D92212B-8E7D-C142-B6A6-FA3E58377C1B}"/>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19.) </a:t>
            </a:r>
          </a:p>
        </p:txBody>
      </p:sp>
    </p:spTree>
    <p:extLst>
      <p:ext uri="{BB962C8B-B14F-4D97-AF65-F5344CB8AC3E}">
        <p14:creationId xmlns:p14="http://schemas.microsoft.com/office/powerpoint/2010/main" val="383548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180"/>
          <p:cNvSpPr txBox="1">
            <a:spLocks/>
          </p:cNvSpPr>
          <p:nvPr/>
        </p:nvSpPr>
        <p:spPr bwMode="auto">
          <a:xfrm>
            <a:off x="290036" y="1886108"/>
            <a:ext cx="8853964" cy="82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800" dirty="0">
                <a:solidFill>
                  <a:srgbClr val="FF0000"/>
                </a:solidFill>
                <a:latin typeface="Apple Chancery"/>
                <a:cs typeface="Apple Chancery"/>
              </a:rPr>
              <a:t>There is a rotational </a:t>
            </a:r>
            <a:r>
              <a:rPr lang="en-US" sz="2000" dirty="0">
                <a:latin typeface="Times New Roman"/>
                <a:cs typeface="Times New Roman"/>
              </a:rPr>
              <a:t>counterpart for every </a:t>
            </a:r>
            <a:r>
              <a:rPr lang="en-US" sz="2000" i="1" dirty="0">
                <a:solidFill>
                  <a:srgbClr val="0000FF"/>
                </a:solidFill>
                <a:latin typeface="Times New Roman"/>
                <a:cs typeface="Times New Roman"/>
              </a:rPr>
              <a:t>translational concept </a:t>
            </a:r>
            <a:r>
              <a:rPr lang="en-US" sz="2000" dirty="0">
                <a:latin typeface="Times New Roman"/>
                <a:cs typeface="Times New Roman"/>
              </a:rPr>
              <a:t>and </a:t>
            </a:r>
            <a:r>
              <a:rPr lang="en-US" sz="2000" i="1" dirty="0" err="1">
                <a:solidFill>
                  <a:srgbClr val="0000FF"/>
                </a:solidFill>
                <a:latin typeface="Times New Roman"/>
                <a:cs typeface="Times New Roman"/>
              </a:rPr>
              <a:t>para</a:t>
            </a:r>
            <a:r>
              <a:rPr lang="en-US" sz="2000" i="1" dirty="0">
                <a:solidFill>
                  <a:srgbClr val="0000FF"/>
                </a:solidFill>
                <a:latin typeface="Times New Roman"/>
                <a:cs typeface="Times New Roman"/>
              </a:rPr>
              <a:t>-meter</a:t>
            </a:r>
            <a:r>
              <a:rPr lang="en-US" sz="2000" dirty="0">
                <a:latin typeface="Times New Roman"/>
                <a:cs typeface="Times New Roman"/>
              </a:rPr>
              <a:t> out there.  So what can we say about the </a:t>
            </a:r>
            <a:r>
              <a:rPr lang="en-US" sz="2000" i="1" dirty="0">
                <a:solidFill>
                  <a:srgbClr val="FF0000"/>
                </a:solidFill>
                <a:latin typeface="Times New Roman"/>
                <a:cs typeface="Times New Roman"/>
              </a:rPr>
              <a:t>energy content </a:t>
            </a:r>
            <a:r>
              <a:rPr lang="en-US" sz="2000" dirty="0">
                <a:solidFill>
                  <a:srgbClr val="FF0000"/>
                </a:solidFill>
                <a:latin typeface="Times New Roman"/>
                <a:cs typeface="Times New Roman"/>
              </a:rPr>
              <a:t>of a rotating disk</a:t>
            </a:r>
            <a:r>
              <a:rPr lang="en-US" sz="2000" dirty="0">
                <a:latin typeface="Times New Roman"/>
                <a:cs typeface="Times New Roman"/>
              </a:rPr>
              <a:t>?</a:t>
            </a:r>
          </a:p>
        </p:txBody>
      </p:sp>
      <p:sp>
        <p:nvSpPr>
          <p:cNvPr id="17409" name="Rectangle 161"/>
          <p:cNvSpPr>
            <a:spLocks/>
          </p:cNvSpPr>
          <p:nvPr/>
        </p:nvSpPr>
        <p:spPr bwMode="auto">
          <a:xfrm>
            <a:off x="3123248" y="3848895"/>
            <a:ext cx="177864"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p>
            <a:endParaRPr lang="en-US" sz="2000">
              <a:latin typeface="Times New Roman"/>
              <a:cs typeface="Times New Roman"/>
            </a:endParaRPr>
          </a:p>
        </p:txBody>
      </p:sp>
      <p:sp>
        <p:nvSpPr>
          <p:cNvPr id="17412" name="Text Box 179"/>
          <p:cNvSpPr txBox="1">
            <a:spLocks/>
          </p:cNvSpPr>
          <p:nvPr/>
        </p:nvSpPr>
        <p:spPr bwMode="auto">
          <a:xfrm>
            <a:off x="0" y="274320"/>
            <a:ext cx="9144000" cy="1406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ctr" eaLnBrk="1" hangingPunct="1"/>
            <a:r>
              <a:rPr lang="en-US" sz="4300" dirty="0">
                <a:solidFill>
                  <a:srgbClr val="1019C5"/>
                </a:solidFill>
                <a:latin typeface="Apple Chancery"/>
                <a:cs typeface="Apple Chancery"/>
              </a:rPr>
              <a:t>More Minutia: </a:t>
            </a:r>
            <a:r>
              <a:rPr lang="en-US" sz="4300" dirty="0">
                <a:solidFill>
                  <a:srgbClr val="FF0000"/>
                </a:solidFill>
                <a:latin typeface="Apple Chancery"/>
                <a:cs typeface="Apple Chancery"/>
              </a:rPr>
              <a:t>Rotational Inertia </a:t>
            </a:r>
          </a:p>
          <a:p>
            <a:pPr algn="ctr" eaLnBrk="1" hangingPunct="1"/>
            <a:r>
              <a:rPr lang="en-US" sz="4300" dirty="0">
                <a:solidFill>
                  <a:schemeClr val="tx1"/>
                </a:solidFill>
                <a:latin typeface="Apple Chancery"/>
                <a:cs typeface="Apple Chancery"/>
              </a:rPr>
              <a:t>and the </a:t>
            </a:r>
            <a:r>
              <a:rPr lang="en-US" sz="4300" dirty="0">
                <a:solidFill>
                  <a:srgbClr val="FF1215"/>
                </a:solidFill>
                <a:latin typeface="Apple Chancery"/>
                <a:cs typeface="Apple Chancery"/>
              </a:rPr>
              <a:t>Moment of Inertia</a:t>
            </a:r>
            <a:endParaRPr lang="en-US" dirty="0">
              <a:solidFill>
                <a:srgbClr val="FF1215"/>
              </a:solidFill>
              <a:latin typeface="Apple Chancery"/>
              <a:cs typeface="Apple Chancery"/>
            </a:endParaRPr>
          </a:p>
        </p:txBody>
      </p:sp>
      <p:sp>
        <p:nvSpPr>
          <p:cNvPr id="17415" name="Rectangle 182"/>
          <p:cNvSpPr>
            <a:spLocks/>
          </p:cNvSpPr>
          <p:nvPr/>
        </p:nvSpPr>
        <p:spPr bwMode="auto">
          <a:xfrm>
            <a:off x="0" y="0"/>
            <a:ext cx="9144000" cy="6858000"/>
          </a:xfrm>
          <a:prstGeom prst="rect">
            <a:avLst/>
          </a:prstGeom>
          <a:noFill/>
          <a:ln w="254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2296" tIns="41148" rIns="82296" bIns="41148" anchor="ctr"/>
          <a:lstStyle/>
          <a:p>
            <a:endParaRPr lang="en-US"/>
          </a:p>
        </p:txBody>
      </p:sp>
      <p:sp>
        <p:nvSpPr>
          <p:cNvPr id="14" name="Text Box 19"/>
          <p:cNvSpPr txBox="1">
            <a:spLocks/>
          </p:cNvSpPr>
          <p:nvPr/>
        </p:nvSpPr>
        <p:spPr bwMode="auto">
          <a:xfrm>
            <a:off x="8607155" y="6477000"/>
            <a:ext cx="351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2.)</a:t>
            </a:r>
          </a:p>
        </p:txBody>
      </p:sp>
      <p:sp>
        <p:nvSpPr>
          <p:cNvPr id="17" name="Text Box 9"/>
          <p:cNvSpPr txBox="1">
            <a:spLocks/>
          </p:cNvSpPr>
          <p:nvPr/>
        </p:nvSpPr>
        <p:spPr bwMode="auto">
          <a:xfrm>
            <a:off x="304800" y="2808610"/>
            <a:ext cx="5308600" cy="1323439"/>
          </a:xfrm>
          <a:prstGeom prst="rect">
            <a:avLst/>
          </a:prstGeom>
          <a:noFill/>
          <a:ln>
            <a:noFill/>
          </a:ln>
          <a:effectLst/>
          <a:extLst>
            <a:ext uri="{909E8E84-426E-40dd-AFC4-6F175D3DCCD1}">
              <a14:hiddenFill xmlns="" xmlns:a14="http://schemas.microsoft.com/office/drawing/2010/main">
                <a:blipFill dpi="0" rotWithShape="0">
                  <a:blip r:embed="rId4"/>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en-US" sz="2000" dirty="0">
                <a:solidFill>
                  <a:srgbClr val="FF0000"/>
                </a:solidFill>
                <a:latin typeface="Apple Chancery"/>
                <a:cs typeface="Apple Chancery"/>
                <a:sym typeface="Gill Sans" charset="0"/>
              </a:rPr>
              <a:t>Moved a distance    </a:t>
            </a:r>
            <a:r>
              <a:rPr lang="en-US" sz="2000" dirty="0">
                <a:solidFill>
                  <a:srgbClr val="000000"/>
                </a:solidFill>
                <a:latin typeface="Times New Roman"/>
                <a:cs typeface="Times New Roman"/>
                <a:sym typeface="Gill Sans" charset="0"/>
              </a:rPr>
              <a:t>units from the </a:t>
            </a:r>
            <a:r>
              <a:rPr lang="en-US" sz="2000" dirty="0">
                <a:solidFill>
                  <a:srgbClr val="0000FF"/>
                </a:solidFill>
                <a:latin typeface="Times New Roman"/>
                <a:cs typeface="Times New Roman"/>
                <a:sym typeface="Gill Sans" charset="0"/>
              </a:rPr>
              <a:t>center of a disk </a:t>
            </a:r>
            <a:r>
              <a:rPr lang="en-US" sz="2000" dirty="0">
                <a:solidFill>
                  <a:srgbClr val="000000"/>
                </a:solidFill>
                <a:latin typeface="Times New Roman"/>
                <a:cs typeface="Times New Roman"/>
                <a:sym typeface="Gill Sans" charset="0"/>
              </a:rPr>
              <a:t>rotating with </a:t>
            </a:r>
            <a:r>
              <a:rPr lang="en-US" sz="2000" i="1" dirty="0">
                <a:solidFill>
                  <a:srgbClr val="0000FF"/>
                </a:solidFill>
                <a:latin typeface="Times New Roman"/>
                <a:cs typeface="Times New Roman"/>
                <a:sym typeface="Gill Sans" charset="0"/>
              </a:rPr>
              <a:t>angular velocity     </a:t>
            </a:r>
            <a:r>
              <a:rPr lang="en-US" sz="2000" dirty="0">
                <a:solidFill>
                  <a:srgbClr val="000000"/>
                </a:solidFill>
                <a:latin typeface="Times New Roman"/>
                <a:cs typeface="Times New Roman"/>
                <a:sym typeface="Gill Sans" charset="0"/>
              </a:rPr>
              <a:t>and you will find the      mass       moving with </a:t>
            </a:r>
            <a:r>
              <a:rPr lang="en-US" sz="2000" i="1" dirty="0">
                <a:solidFill>
                  <a:srgbClr val="0000FF"/>
                </a:solidFill>
                <a:latin typeface="Times New Roman"/>
                <a:cs typeface="Times New Roman"/>
                <a:sym typeface="Gill Sans" charset="0"/>
              </a:rPr>
              <a:t>translational velocity    </a:t>
            </a:r>
            <a:r>
              <a:rPr lang="en-US" sz="2000" dirty="0">
                <a:solidFill>
                  <a:srgbClr val="000000"/>
                </a:solidFill>
                <a:latin typeface="Times New Roman"/>
                <a:cs typeface="Times New Roman"/>
                <a:sym typeface="Gill Sans" charset="0"/>
              </a:rPr>
              <a:t>.  It’s </a:t>
            </a:r>
            <a:r>
              <a:rPr lang="en-US" sz="2000" i="1" dirty="0">
                <a:solidFill>
                  <a:srgbClr val="FF0000"/>
                </a:solidFill>
                <a:latin typeface="Times New Roman"/>
                <a:cs typeface="Times New Roman"/>
                <a:sym typeface="Gill Sans" charset="0"/>
              </a:rPr>
              <a:t>kinetic energy </a:t>
            </a:r>
            <a:r>
              <a:rPr lang="en-US" sz="2000" dirty="0">
                <a:solidFill>
                  <a:srgbClr val="000000"/>
                </a:solidFill>
                <a:latin typeface="Times New Roman"/>
                <a:cs typeface="Times New Roman"/>
                <a:sym typeface="Gill Sans" charset="0"/>
              </a:rPr>
              <a:t>calculates as:</a:t>
            </a:r>
          </a:p>
        </p:txBody>
      </p:sp>
      <p:graphicFrame>
        <p:nvGraphicFramePr>
          <p:cNvPr id="28" name="Object 2"/>
          <p:cNvGraphicFramePr>
            <a:graphicFrameLocks noChangeAspect="1"/>
          </p:cNvGraphicFramePr>
          <p:nvPr/>
        </p:nvGraphicFramePr>
        <p:xfrm>
          <a:off x="3923412" y="3228976"/>
          <a:ext cx="280987" cy="241300"/>
        </p:xfrm>
        <a:graphic>
          <a:graphicData uri="http://schemas.openxmlformats.org/presentationml/2006/ole">
            <mc:AlternateContent xmlns:mc="http://schemas.openxmlformats.org/markup-compatibility/2006">
              <mc:Choice xmlns:v="urn:schemas-microsoft-com:vml" Requires="v">
                <p:oleObj spid="_x0000_s26905" name="Equation" r:id="rId5" imgW="152400" imgH="139700" progId="Equation.DSMT4">
                  <p:embed/>
                </p:oleObj>
              </mc:Choice>
              <mc:Fallback>
                <p:oleObj name="Equation" r:id="rId5" imgW="152400" imgH="139700" progId="Equation.DSMT4">
                  <p:embed/>
                  <p:pic>
                    <p:nvPicPr>
                      <p:cNvPr id="28" name="Object 2"/>
                      <p:cNvPicPr>
                        <a:picLocks noChangeAspect="1" noChangeArrowheads="1"/>
                      </p:cNvPicPr>
                      <p:nvPr/>
                    </p:nvPicPr>
                    <p:blipFill>
                      <a:blip r:embed="rId6"/>
                      <a:srcRect/>
                      <a:stretch>
                        <a:fillRect/>
                      </a:stretch>
                    </p:blipFill>
                    <p:spPr bwMode="auto">
                      <a:xfrm>
                        <a:off x="3923412" y="3228976"/>
                        <a:ext cx="280987" cy="241300"/>
                      </a:xfrm>
                      <a:prstGeom prst="rect">
                        <a:avLst/>
                      </a:prstGeom>
                      <a:noFill/>
                      <a:ln>
                        <a:noFill/>
                      </a:ln>
                      <a:effectLst/>
                    </p:spPr>
                  </p:pic>
                </p:oleObj>
              </mc:Fallback>
            </mc:AlternateContent>
          </a:graphicData>
        </a:graphic>
      </p:graphicFrame>
      <p:graphicFrame>
        <p:nvGraphicFramePr>
          <p:cNvPr id="36" name="Object 2"/>
          <p:cNvGraphicFramePr>
            <a:graphicFrameLocks noChangeAspect="1"/>
          </p:cNvGraphicFramePr>
          <p:nvPr/>
        </p:nvGraphicFramePr>
        <p:xfrm>
          <a:off x="1224916" y="3770309"/>
          <a:ext cx="280987" cy="350838"/>
        </p:xfrm>
        <a:graphic>
          <a:graphicData uri="http://schemas.openxmlformats.org/presentationml/2006/ole">
            <mc:AlternateContent xmlns:mc="http://schemas.openxmlformats.org/markup-compatibility/2006">
              <mc:Choice xmlns:v="urn:schemas-microsoft-com:vml" Requires="v">
                <p:oleObj spid="_x0000_s26906" name="Equation" r:id="rId7" imgW="152400" imgH="203200" progId="Equation.DSMT4">
                  <p:embed/>
                </p:oleObj>
              </mc:Choice>
              <mc:Fallback>
                <p:oleObj name="Equation" r:id="rId7" imgW="152400" imgH="203200" progId="Equation.DSMT4">
                  <p:embed/>
                  <p:pic>
                    <p:nvPicPr>
                      <p:cNvPr id="36" name="Object 2"/>
                      <p:cNvPicPr>
                        <a:picLocks noChangeAspect="1" noChangeArrowheads="1"/>
                      </p:cNvPicPr>
                      <p:nvPr/>
                    </p:nvPicPr>
                    <p:blipFill>
                      <a:blip r:embed="rId8"/>
                      <a:srcRect/>
                      <a:stretch>
                        <a:fillRect/>
                      </a:stretch>
                    </p:blipFill>
                    <p:spPr bwMode="auto">
                      <a:xfrm>
                        <a:off x="1224916" y="3770309"/>
                        <a:ext cx="280987" cy="350838"/>
                      </a:xfrm>
                      <a:prstGeom prst="rect">
                        <a:avLst/>
                      </a:prstGeom>
                      <a:noFill/>
                      <a:ln>
                        <a:noFill/>
                      </a:ln>
                      <a:effectLst/>
                    </p:spPr>
                  </p:pic>
                </p:oleObj>
              </mc:Fallback>
            </mc:AlternateContent>
          </a:graphicData>
        </a:graphic>
      </p:graphicFrame>
      <p:graphicFrame>
        <p:nvGraphicFramePr>
          <p:cNvPr id="37" name="Object 2"/>
          <p:cNvGraphicFramePr>
            <a:graphicFrameLocks noChangeAspect="1"/>
          </p:cNvGraphicFramePr>
          <p:nvPr/>
        </p:nvGraphicFramePr>
        <p:xfrm>
          <a:off x="2113662" y="3470276"/>
          <a:ext cx="374650" cy="350838"/>
        </p:xfrm>
        <a:graphic>
          <a:graphicData uri="http://schemas.openxmlformats.org/presentationml/2006/ole">
            <mc:AlternateContent xmlns:mc="http://schemas.openxmlformats.org/markup-compatibility/2006">
              <mc:Choice xmlns:v="urn:schemas-microsoft-com:vml" Requires="v">
                <p:oleObj spid="_x0000_s26907" name="Equation" r:id="rId9" imgW="203200" imgH="203200" progId="Equation.DSMT4">
                  <p:embed/>
                </p:oleObj>
              </mc:Choice>
              <mc:Fallback>
                <p:oleObj name="Equation" r:id="rId9" imgW="203200" imgH="203200" progId="Equation.DSMT4">
                  <p:embed/>
                  <p:pic>
                    <p:nvPicPr>
                      <p:cNvPr id="37" name="Object 2"/>
                      <p:cNvPicPr>
                        <a:picLocks noChangeAspect="1" noChangeArrowheads="1"/>
                      </p:cNvPicPr>
                      <p:nvPr/>
                    </p:nvPicPr>
                    <p:blipFill>
                      <a:blip r:embed="rId10"/>
                      <a:srcRect/>
                      <a:stretch>
                        <a:fillRect/>
                      </a:stretch>
                    </p:blipFill>
                    <p:spPr bwMode="auto">
                      <a:xfrm>
                        <a:off x="2113662" y="3470276"/>
                        <a:ext cx="374650" cy="350838"/>
                      </a:xfrm>
                      <a:prstGeom prst="rect">
                        <a:avLst/>
                      </a:prstGeom>
                      <a:noFill/>
                      <a:ln>
                        <a:noFill/>
                      </a:ln>
                      <a:effectLst/>
                    </p:spPr>
                  </p:pic>
                </p:oleObj>
              </mc:Fallback>
            </mc:AlternateContent>
          </a:graphicData>
        </a:graphic>
      </p:graphicFrame>
      <p:graphicFrame>
        <p:nvGraphicFramePr>
          <p:cNvPr id="38" name="Object 2"/>
          <p:cNvGraphicFramePr>
            <a:graphicFrameLocks noChangeAspect="1"/>
          </p:cNvGraphicFramePr>
          <p:nvPr/>
        </p:nvGraphicFramePr>
        <p:xfrm>
          <a:off x="1208723" y="3419714"/>
          <a:ext cx="335280" cy="361473"/>
        </p:xfrm>
        <a:graphic>
          <a:graphicData uri="http://schemas.openxmlformats.org/presentationml/2006/ole">
            <mc:AlternateContent xmlns:mc="http://schemas.openxmlformats.org/markup-compatibility/2006">
              <mc:Choice xmlns:v="urn:schemas-microsoft-com:vml" Requires="v">
                <p:oleObj spid="_x0000_s26908" name="Equation" r:id="rId11" imgW="165100" imgH="190500" progId="Equation.DSMT4">
                  <p:embed/>
                </p:oleObj>
              </mc:Choice>
              <mc:Fallback>
                <p:oleObj name="Equation" r:id="rId11" imgW="165100" imgH="190500" progId="Equation.DSMT4">
                  <p:embed/>
                  <p:pic>
                    <p:nvPicPr>
                      <p:cNvPr id="38" name="Object 2"/>
                      <p:cNvPicPr>
                        <a:picLocks noChangeAspect="1" noChangeArrowheads="1"/>
                      </p:cNvPicPr>
                      <p:nvPr/>
                    </p:nvPicPr>
                    <p:blipFill>
                      <a:blip r:embed="rId12"/>
                      <a:srcRect/>
                      <a:stretch>
                        <a:fillRect/>
                      </a:stretch>
                    </p:blipFill>
                    <p:spPr bwMode="auto">
                      <a:xfrm>
                        <a:off x="1208723" y="3419714"/>
                        <a:ext cx="335280" cy="361473"/>
                      </a:xfrm>
                      <a:prstGeom prst="rect">
                        <a:avLst/>
                      </a:prstGeom>
                      <a:noFill/>
                      <a:ln>
                        <a:noFill/>
                      </a:ln>
                      <a:effectLst/>
                    </p:spPr>
                  </p:pic>
                </p:oleObj>
              </mc:Fallback>
            </mc:AlternateContent>
          </a:graphicData>
        </a:graphic>
      </p:graphicFrame>
      <p:graphicFrame>
        <p:nvGraphicFramePr>
          <p:cNvPr id="39" name="Object 2"/>
          <p:cNvGraphicFramePr>
            <a:graphicFrameLocks noChangeAspect="1"/>
          </p:cNvGraphicFramePr>
          <p:nvPr/>
        </p:nvGraphicFramePr>
        <p:xfrm>
          <a:off x="2268538" y="2848297"/>
          <a:ext cx="211137" cy="350838"/>
        </p:xfrm>
        <a:graphic>
          <a:graphicData uri="http://schemas.openxmlformats.org/presentationml/2006/ole">
            <mc:AlternateContent xmlns:mc="http://schemas.openxmlformats.org/markup-compatibility/2006">
              <mc:Choice xmlns:v="urn:schemas-microsoft-com:vml" Requires="v">
                <p:oleObj spid="_x0000_s26909" name="Equation" r:id="rId13" imgW="114300" imgH="203200" progId="Equation.DSMT4">
                  <p:embed/>
                </p:oleObj>
              </mc:Choice>
              <mc:Fallback>
                <p:oleObj name="Equation" r:id="rId13" imgW="114300" imgH="203200" progId="Equation.DSMT4">
                  <p:embed/>
                  <p:pic>
                    <p:nvPicPr>
                      <p:cNvPr id="39" name="Object 2"/>
                      <p:cNvPicPr>
                        <a:picLocks noChangeAspect="1" noChangeArrowheads="1"/>
                      </p:cNvPicPr>
                      <p:nvPr/>
                    </p:nvPicPr>
                    <p:blipFill>
                      <a:blip r:embed="rId14"/>
                      <a:srcRect/>
                      <a:stretch>
                        <a:fillRect/>
                      </a:stretch>
                    </p:blipFill>
                    <p:spPr bwMode="auto">
                      <a:xfrm>
                        <a:off x="2268538" y="2848297"/>
                        <a:ext cx="211137" cy="350838"/>
                      </a:xfrm>
                      <a:prstGeom prst="rect">
                        <a:avLst/>
                      </a:prstGeom>
                      <a:noFill/>
                      <a:ln>
                        <a:noFill/>
                      </a:ln>
                      <a:effectLst/>
                    </p:spPr>
                  </p:pic>
                </p:oleObj>
              </mc:Fallback>
            </mc:AlternateContent>
          </a:graphicData>
        </a:graphic>
      </p:graphicFrame>
      <p:sp>
        <p:nvSpPr>
          <p:cNvPr id="4" name="Oval 3"/>
          <p:cNvSpPr/>
          <p:nvPr/>
        </p:nvSpPr>
        <p:spPr>
          <a:xfrm>
            <a:off x="6007100" y="3009556"/>
            <a:ext cx="2784036" cy="278403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19280423">
            <a:off x="8228620" y="3604449"/>
            <a:ext cx="79768" cy="79768"/>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Freeform 49"/>
          <p:cNvSpPr/>
          <p:nvPr/>
        </p:nvSpPr>
        <p:spPr>
          <a:xfrm>
            <a:off x="7537717" y="3995516"/>
            <a:ext cx="276977" cy="310215"/>
          </a:xfrm>
          <a:custGeom>
            <a:avLst/>
            <a:gdLst>
              <a:gd name="connsiteX0" fmla="*/ 0 w 158750"/>
              <a:gd name="connsiteY0" fmla="*/ 0 h 177800"/>
              <a:gd name="connsiteX1" fmla="*/ 98425 w 158750"/>
              <a:gd name="connsiteY1" fmla="*/ 63500 h 177800"/>
              <a:gd name="connsiteX2" fmla="*/ 158750 w 158750"/>
              <a:gd name="connsiteY2" fmla="*/ 177800 h 177800"/>
            </a:gdLst>
            <a:ahLst/>
            <a:cxnLst>
              <a:cxn ang="0">
                <a:pos x="connsiteX0" y="connsiteY0"/>
              </a:cxn>
              <a:cxn ang="0">
                <a:pos x="connsiteX1" y="connsiteY1"/>
              </a:cxn>
              <a:cxn ang="0">
                <a:pos x="connsiteX2" y="connsiteY2"/>
              </a:cxn>
            </a:cxnLst>
            <a:rect l="l" t="t" r="r" b="b"/>
            <a:pathLst>
              <a:path w="158750" h="177800">
                <a:moveTo>
                  <a:pt x="0" y="0"/>
                </a:moveTo>
                <a:cubicBezTo>
                  <a:pt x="35983" y="16933"/>
                  <a:pt x="71967" y="33867"/>
                  <a:pt x="98425" y="63500"/>
                </a:cubicBezTo>
                <a:cubicBezTo>
                  <a:pt x="124883" y="93133"/>
                  <a:pt x="158750" y="177800"/>
                  <a:pt x="158750" y="1778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Connector 51"/>
          <p:cNvCxnSpPr/>
          <p:nvPr/>
        </p:nvCxnSpPr>
        <p:spPr>
          <a:xfrm>
            <a:off x="7537717" y="3995516"/>
            <a:ext cx="86520" cy="12563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537717" y="3995516"/>
            <a:ext cx="191295" cy="3038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flipV="1">
            <a:off x="7903633" y="3217333"/>
            <a:ext cx="339855" cy="395817"/>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1" name="Object 2"/>
          <p:cNvGraphicFramePr>
            <a:graphicFrameLocks noChangeAspect="1"/>
          </p:cNvGraphicFramePr>
          <p:nvPr/>
        </p:nvGraphicFramePr>
        <p:xfrm>
          <a:off x="7729012" y="3262312"/>
          <a:ext cx="280987" cy="350838"/>
        </p:xfrm>
        <a:graphic>
          <a:graphicData uri="http://schemas.openxmlformats.org/presentationml/2006/ole">
            <mc:AlternateContent xmlns:mc="http://schemas.openxmlformats.org/markup-compatibility/2006">
              <mc:Choice xmlns:v="urn:schemas-microsoft-com:vml" Requires="v">
                <p:oleObj spid="_x0000_s26910" name="Equation" r:id="rId15" imgW="152400" imgH="203200" progId="Equation.DSMT4">
                  <p:embed/>
                </p:oleObj>
              </mc:Choice>
              <mc:Fallback>
                <p:oleObj name="Equation" r:id="rId15" imgW="152400" imgH="203200" progId="Equation.DSMT4">
                  <p:embed/>
                  <p:pic>
                    <p:nvPicPr>
                      <p:cNvPr id="71" name="Object 2"/>
                      <p:cNvPicPr>
                        <a:picLocks noChangeAspect="1" noChangeArrowheads="1"/>
                      </p:cNvPicPr>
                      <p:nvPr/>
                    </p:nvPicPr>
                    <p:blipFill>
                      <a:blip r:embed="rId8"/>
                      <a:srcRect/>
                      <a:stretch>
                        <a:fillRect/>
                      </a:stretch>
                    </p:blipFill>
                    <p:spPr bwMode="auto">
                      <a:xfrm>
                        <a:off x="7729012" y="3262312"/>
                        <a:ext cx="280987" cy="350838"/>
                      </a:xfrm>
                      <a:prstGeom prst="rect">
                        <a:avLst/>
                      </a:prstGeom>
                      <a:noFill/>
                      <a:ln>
                        <a:noFill/>
                      </a:ln>
                      <a:effectLst/>
                    </p:spPr>
                  </p:pic>
                </p:oleObj>
              </mc:Fallback>
            </mc:AlternateContent>
          </a:graphicData>
        </a:graphic>
      </p:graphicFrame>
      <p:graphicFrame>
        <p:nvGraphicFramePr>
          <p:cNvPr id="73" name="Object 2"/>
          <p:cNvGraphicFramePr>
            <a:graphicFrameLocks noChangeAspect="1"/>
          </p:cNvGraphicFramePr>
          <p:nvPr/>
        </p:nvGraphicFramePr>
        <p:xfrm>
          <a:off x="2138110" y="4239771"/>
          <a:ext cx="1873250" cy="679450"/>
        </p:xfrm>
        <a:graphic>
          <a:graphicData uri="http://schemas.openxmlformats.org/presentationml/2006/ole">
            <mc:AlternateContent xmlns:mc="http://schemas.openxmlformats.org/markup-compatibility/2006">
              <mc:Choice xmlns:v="urn:schemas-microsoft-com:vml" Requires="v">
                <p:oleObj spid="_x0000_s26911" name="Equation" r:id="rId16" imgW="1016000" imgH="393700" progId="Equation.DSMT4">
                  <p:embed/>
                </p:oleObj>
              </mc:Choice>
              <mc:Fallback>
                <p:oleObj name="Equation" r:id="rId16" imgW="1016000" imgH="393700" progId="Equation.DSMT4">
                  <p:embed/>
                  <p:pic>
                    <p:nvPicPr>
                      <p:cNvPr id="73" name="Object 2"/>
                      <p:cNvPicPr>
                        <a:picLocks noChangeAspect="1" noChangeArrowheads="1"/>
                      </p:cNvPicPr>
                      <p:nvPr/>
                    </p:nvPicPr>
                    <p:blipFill>
                      <a:blip r:embed="rId17"/>
                      <a:srcRect/>
                      <a:stretch>
                        <a:fillRect/>
                      </a:stretch>
                    </p:blipFill>
                    <p:spPr bwMode="auto">
                      <a:xfrm>
                        <a:off x="2138110" y="4239771"/>
                        <a:ext cx="1873250" cy="679450"/>
                      </a:xfrm>
                      <a:prstGeom prst="rect">
                        <a:avLst/>
                      </a:prstGeom>
                      <a:noFill/>
                      <a:ln>
                        <a:noFill/>
                      </a:ln>
                      <a:effectLst/>
                    </p:spPr>
                  </p:pic>
                </p:oleObj>
              </mc:Fallback>
            </mc:AlternateContent>
          </a:graphicData>
        </a:graphic>
      </p:graphicFrame>
      <p:sp>
        <p:nvSpPr>
          <p:cNvPr id="74" name="Text Box 9"/>
          <p:cNvSpPr txBox="1">
            <a:spLocks/>
          </p:cNvSpPr>
          <p:nvPr/>
        </p:nvSpPr>
        <p:spPr bwMode="auto">
          <a:xfrm>
            <a:off x="304800" y="4923643"/>
            <a:ext cx="5308600" cy="1015663"/>
          </a:xfrm>
          <a:prstGeom prst="rect">
            <a:avLst/>
          </a:prstGeom>
          <a:noFill/>
          <a:ln>
            <a:noFill/>
          </a:ln>
          <a:effectLst/>
          <a:extLst>
            <a:ext uri="{909E8E84-426E-40dd-AFC4-6F175D3DCCD1}">
              <a14:hiddenFill xmlns="" xmlns:a14="http://schemas.microsoft.com/office/drawing/2010/main">
                <a:blipFill dpi="0" rotWithShape="0">
                  <a:blip r:embed="rId4"/>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en-US" sz="2000" dirty="0">
                <a:solidFill>
                  <a:srgbClr val="FF0000"/>
                </a:solidFill>
                <a:latin typeface="Apple Chancery"/>
                <a:cs typeface="Apple Chancery"/>
                <a:sym typeface="Gill Sans" charset="0"/>
              </a:rPr>
              <a:t>To get the total </a:t>
            </a:r>
            <a:r>
              <a:rPr lang="en-US" sz="2000" i="1" dirty="0">
                <a:solidFill>
                  <a:srgbClr val="0000FF"/>
                </a:solidFill>
                <a:latin typeface="Times New Roman"/>
                <a:cs typeface="Times New Roman"/>
                <a:sym typeface="Gill Sans" charset="0"/>
              </a:rPr>
              <a:t>kinetic energy </a:t>
            </a:r>
            <a:r>
              <a:rPr lang="en-US" sz="2000" dirty="0">
                <a:solidFill>
                  <a:srgbClr val="000000"/>
                </a:solidFill>
                <a:latin typeface="Times New Roman"/>
                <a:cs typeface="Times New Roman"/>
                <a:sym typeface="Gill Sans" charset="0"/>
              </a:rPr>
              <a:t>for the entire mass, this process has to be </a:t>
            </a:r>
            <a:r>
              <a:rPr lang="en-US" sz="2000" dirty="0">
                <a:solidFill>
                  <a:srgbClr val="0000FF"/>
                </a:solidFill>
                <a:latin typeface="Times New Roman"/>
                <a:cs typeface="Times New Roman"/>
                <a:sym typeface="Gill Sans" charset="0"/>
              </a:rPr>
              <a:t>done for all the masses </a:t>
            </a:r>
            <a:r>
              <a:rPr lang="en-US" sz="2000" dirty="0">
                <a:solidFill>
                  <a:srgbClr val="000000"/>
                </a:solidFill>
                <a:latin typeface="Times New Roman"/>
                <a:cs typeface="Times New Roman"/>
                <a:sym typeface="Gill Sans" charset="0"/>
              </a:rPr>
              <a:t>with the results </a:t>
            </a:r>
            <a:r>
              <a:rPr lang="en-US" sz="2000" dirty="0">
                <a:solidFill>
                  <a:srgbClr val="0000FF"/>
                </a:solidFill>
                <a:latin typeface="Times New Roman"/>
                <a:cs typeface="Times New Roman"/>
                <a:sym typeface="Gill Sans" charset="0"/>
              </a:rPr>
              <a:t>summed, or</a:t>
            </a:r>
            <a:r>
              <a:rPr lang="en-US" sz="2000" dirty="0">
                <a:solidFill>
                  <a:srgbClr val="000000"/>
                </a:solidFill>
                <a:latin typeface="Times New Roman"/>
                <a:cs typeface="Times New Roman"/>
                <a:sym typeface="Gill Sans" charset="0"/>
              </a:rPr>
              <a:t>.</a:t>
            </a:r>
          </a:p>
        </p:txBody>
      </p:sp>
      <p:graphicFrame>
        <p:nvGraphicFramePr>
          <p:cNvPr id="25" name="Object 2"/>
          <p:cNvGraphicFramePr>
            <a:graphicFrameLocks noChangeAspect="1"/>
          </p:cNvGraphicFramePr>
          <p:nvPr/>
        </p:nvGraphicFramePr>
        <p:xfrm>
          <a:off x="8280400" y="3594100"/>
          <a:ext cx="374650" cy="350838"/>
        </p:xfrm>
        <a:graphic>
          <a:graphicData uri="http://schemas.openxmlformats.org/presentationml/2006/ole">
            <mc:AlternateContent xmlns:mc="http://schemas.openxmlformats.org/markup-compatibility/2006">
              <mc:Choice xmlns:v="urn:schemas-microsoft-com:vml" Requires="v">
                <p:oleObj spid="_x0000_s26912" name="Equation" r:id="rId18" imgW="203200" imgH="203200" progId="Equation.DSMT4">
                  <p:embed/>
                </p:oleObj>
              </mc:Choice>
              <mc:Fallback>
                <p:oleObj name="Equation" r:id="rId18" imgW="203200" imgH="203200" progId="Equation.DSMT4">
                  <p:embed/>
                  <p:pic>
                    <p:nvPicPr>
                      <p:cNvPr id="25" name="Object 2"/>
                      <p:cNvPicPr>
                        <a:picLocks noChangeAspect="1" noChangeArrowheads="1"/>
                      </p:cNvPicPr>
                      <p:nvPr/>
                    </p:nvPicPr>
                    <p:blipFill>
                      <a:blip r:embed="rId19"/>
                      <a:srcRect/>
                      <a:stretch>
                        <a:fillRect/>
                      </a:stretch>
                    </p:blipFill>
                    <p:spPr bwMode="auto">
                      <a:xfrm>
                        <a:off x="8280400" y="3594100"/>
                        <a:ext cx="374650" cy="350838"/>
                      </a:xfrm>
                      <a:prstGeom prst="rect">
                        <a:avLst/>
                      </a:prstGeom>
                      <a:noFill/>
                      <a:ln>
                        <a:noFill/>
                      </a:ln>
                      <a:effectLst/>
                    </p:spPr>
                  </p:pic>
                </p:oleObj>
              </mc:Fallback>
            </mc:AlternateContent>
          </a:graphicData>
        </a:graphic>
      </p:graphicFrame>
      <p:graphicFrame>
        <p:nvGraphicFramePr>
          <p:cNvPr id="26" name="Object 2"/>
          <p:cNvGraphicFramePr>
            <a:graphicFrameLocks noChangeAspect="1"/>
          </p:cNvGraphicFramePr>
          <p:nvPr/>
        </p:nvGraphicFramePr>
        <p:xfrm>
          <a:off x="7804643" y="4079150"/>
          <a:ext cx="280987" cy="239712"/>
        </p:xfrm>
        <a:graphic>
          <a:graphicData uri="http://schemas.openxmlformats.org/presentationml/2006/ole">
            <mc:AlternateContent xmlns:mc="http://schemas.openxmlformats.org/markup-compatibility/2006">
              <mc:Choice xmlns:v="urn:schemas-microsoft-com:vml" Requires="v">
                <p:oleObj spid="_x0000_s26913" name="Equation" r:id="rId20" imgW="152400" imgH="139700" progId="Equation.DSMT4">
                  <p:embed/>
                </p:oleObj>
              </mc:Choice>
              <mc:Fallback>
                <p:oleObj name="Equation" r:id="rId20" imgW="152400" imgH="139700" progId="Equation.DSMT4">
                  <p:embed/>
                  <p:pic>
                    <p:nvPicPr>
                      <p:cNvPr id="26" name="Object 2"/>
                      <p:cNvPicPr>
                        <a:picLocks noChangeAspect="1" noChangeArrowheads="1"/>
                      </p:cNvPicPr>
                      <p:nvPr/>
                    </p:nvPicPr>
                    <p:blipFill>
                      <a:blip r:embed="rId21"/>
                      <a:srcRect/>
                      <a:stretch>
                        <a:fillRect/>
                      </a:stretch>
                    </p:blipFill>
                    <p:spPr bwMode="auto">
                      <a:xfrm>
                        <a:off x="7804643" y="4079150"/>
                        <a:ext cx="280987" cy="239712"/>
                      </a:xfrm>
                      <a:prstGeom prst="rect">
                        <a:avLst/>
                      </a:prstGeom>
                      <a:noFill/>
                      <a:ln>
                        <a:noFill/>
                      </a:ln>
                      <a:effectLst/>
                    </p:spPr>
                  </p:pic>
                </p:oleObj>
              </mc:Fallback>
            </mc:AlternateContent>
          </a:graphicData>
        </a:graphic>
      </p:graphicFrame>
      <p:graphicFrame>
        <p:nvGraphicFramePr>
          <p:cNvPr id="27" name="Object 2"/>
          <p:cNvGraphicFramePr>
            <a:graphicFrameLocks noChangeAspect="1"/>
          </p:cNvGraphicFramePr>
          <p:nvPr/>
        </p:nvGraphicFramePr>
        <p:xfrm>
          <a:off x="2798763" y="5905500"/>
          <a:ext cx="3232150" cy="681038"/>
        </p:xfrm>
        <a:graphic>
          <a:graphicData uri="http://schemas.openxmlformats.org/presentationml/2006/ole">
            <mc:AlternateContent xmlns:mc="http://schemas.openxmlformats.org/markup-compatibility/2006">
              <mc:Choice xmlns:v="urn:schemas-microsoft-com:vml" Requires="v">
                <p:oleObj spid="_x0000_s26914" name="Equation" r:id="rId22" imgW="1752600" imgH="393700" progId="Equation.DSMT4">
                  <p:embed/>
                </p:oleObj>
              </mc:Choice>
              <mc:Fallback>
                <p:oleObj name="Equation" r:id="rId22" imgW="1752600" imgH="393700" progId="Equation.DSMT4">
                  <p:embed/>
                  <p:pic>
                    <p:nvPicPr>
                      <p:cNvPr id="27" name="Object 2"/>
                      <p:cNvPicPr>
                        <a:picLocks noChangeAspect="1" noChangeArrowheads="1"/>
                      </p:cNvPicPr>
                      <p:nvPr/>
                    </p:nvPicPr>
                    <p:blipFill>
                      <a:blip r:embed="rId23"/>
                      <a:srcRect/>
                      <a:stretch>
                        <a:fillRect/>
                      </a:stretch>
                    </p:blipFill>
                    <p:spPr bwMode="auto">
                      <a:xfrm>
                        <a:off x="2798763" y="5905500"/>
                        <a:ext cx="3232150" cy="6810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175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dissolve">
                                      <p:cBhvr>
                                        <p:cTn id="10" dur="500"/>
                                        <p:tgtEl>
                                          <p:spTgt spid="67"/>
                                        </p:tgtEl>
                                      </p:cBhvr>
                                    </p:animEffect>
                                  </p:childTnLst>
                                </p:cTn>
                              </p:par>
                              <p:par>
                                <p:cTn id="11" presetID="9"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dissolve">
                                      <p:cBhvr>
                                        <p:cTn id="13" dur="500"/>
                                        <p:tgtEl>
                                          <p:spTgt spid="71"/>
                                        </p:tgtEl>
                                      </p:cBhvr>
                                    </p:animEffect>
                                  </p:childTnLst>
                                </p:cTn>
                              </p:par>
                              <p:par>
                                <p:cTn id="14" presetID="9"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par>
                                <p:cTn id="20" presetID="9"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par>
                                <p:cTn id="23" presetID="9"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dissolve">
                                      <p:cBhvr>
                                        <p:cTn id="25" dur="500"/>
                                        <p:tgtEl>
                                          <p:spTgt spid="36"/>
                                        </p:tgtEl>
                                      </p:cBhvr>
                                    </p:animEffect>
                                  </p:childTnLst>
                                </p:cTn>
                              </p:par>
                              <p:par>
                                <p:cTn id="26" presetID="9"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500"/>
                                        <p:tgtEl>
                                          <p:spTgt spid="37"/>
                                        </p:tgtEl>
                                      </p:cBhvr>
                                    </p:animEffect>
                                  </p:childTnLst>
                                </p:cTn>
                              </p:par>
                              <p:par>
                                <p:cTn id="29" presetID="9"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dissolve">
                                      <p:cBhvr>
                                        <p:cTn id="31" dur="500"/>
                                        <p:tgtEl>
                                          <p:spTgt spid="38"/>
                                        </p:tgtEl>
                                      </p:cBhvr>
                                    </p:animEffect>
                                  </p:childTnLst>
                                </p:cTn>
                              </p:par>
                              <p:par>
                                <p:cTn id="32" presetID="9" presetClass="entr" presetSubtype="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dissolve">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dissolv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dissolve">
                                      <p:cBhvr>
                                        <p:cTn id="44" dur="5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dissolv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animBg="1"/>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7522"/>
          </a:xfrm>
        </p:spPr>
        <p:txBody>
          <a:bodyPr>
            <a:normAutofit fontScale="90000"/>
          </a:bodyPr>
          <a:lstStyle/>
          <a:p>
            <a:r>
              <a:rPr lang="en-US" dirty="0"/>
              <a:t>FBD and concepts</a:t>
            </a:r>
          </a:p>
        </p:txBody>
      </p:sp>
      <p:grpSp>
        <p:nvGrpSpPr>
          <p:cNvPr id="20" name="Group 19"/>
          <p:cNvGrpSpPr>
            <a:grpSpLocks noChangeAspect="1"/>
          </p:cNvGrpSpPr>
          <p:nvPr/>
        </p:nvGrpSpPr>
        <p:grpSpPr>
          <a:xfrm>
            <a:off x="5669949" y="1348425"/>
            <a:ext cx="3098292" cy="2080575"/>
            <a:chOff x="2971800" y="304800"/>
            <a:chExt cx="4076700" cy="2737597"/>
          </a:xfrm>
        </p:grpSpPr>
        <p:sp>
          <p:nvSpPr>
            <p:cNvPr id="4" name="Rectangle 2"/>
            <p:cNvSpPr>
              <a:spLocks/>
            </p:cNvSpPr>
            <p:nvPr/>
          </p:nvSpPr>
          <p:spPr bwMode="auto">
            <a:xfrm rot="19963394">
              <a:off x="3162300" y="1752600"/>
              <a:ext cx="3886200" cy="228600"/>
            </a:xfrm>
            <a:prstGeom prst="rect">
              <a:avLst/>
            </a:prstGeom>
            <a:solidFill>
              <a:srgbClr val="FFC000"/>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eaLnBrk="1" hangingPunct="1"/>
              <a:endParaRPr lang="en-US" altLang="en-US"/>
            </a:p>
          </p:txBody>
        </p:sp>
        <p:graphicFrame>
          <p:nvGraphicFramePr>
            <p:cNvPr id="5" name="Object 4"/>
            <p:cNvGraphicFramePr>
              <a:graphicFrameLocks noChangeAspect="1"/>
            </p:cNvGraphicFramePr>
            <p:nvPr/>
          </p:nvGraphicFramePr>
          <p:xfrm>
            <a:off x="4343400" y="2438400"/>
            <a:ext cx="209550" cy="295275"/>
          </p:xfrm>
          <a:graphic>
            <a:graphicData uri="http://schemas.openxmlformats.org/presentationml/2006/ole">
              <mc:AlternateContent xmlns:mc="http://schemas.openxmlformats.org/markup-compatibility/2006">
                <mc:Choice xmlns:v="urn:schemas-microsoft-com:vml" Requires="v">
                  <p:oleObj spid="_x0000_s2281" name="Equation" r:id="rId3" imgW="127000" imgH="177800" progId="Equation.DSMT4">
                    <p:embed/>
                  </p:oleObj>
                </mc:Choice>
                <mc:Fallback>
                  <p:oleObj name="Equation" r:id="rId3" imgW="127000" imgH="17780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438400"/>
                          <a:ext cx="2095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Line 9"/>
            <p:cNvSpPr>
              <a:spLocks noChangeShapeType="1"/>
            </p:cNvSpPr>
            <p:nvPr/>
          </p:nvSpPr>
          <p:spPr bwMode="auto">
            <a:xfrm flipV="1">
              <a:off x="3467100" y="1972238"/>
              <a:ext cx="0" cy="761437"/>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0"/>
            <p:cNvSpPr>
              <a:spLocks noChangeShapeType="1"/>
            </p:cNvSpPr>
            <p:nvPr/>
          </p:nvSpPr>
          <p:spPr bwMode="auto">
            <a:xfrm flipV="1">
              <a:off x="3467100" y="2713784"/>
              <a:ext cx="114300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8" name="Object 3"/>
            <p:cNvGraphicFramePr>
              <a:graphicFrameLocks noChangeAspect="1"/>
            </p:cNvGraphicFramePr>
            <p:nvPr>
              <p:extLst>
                <p:ext uri="{D42A27DB-BD31-4B8C-83A1-F6EECF244321}">
                  <p14:modId xmlns:p14="http://schemas.microsoft.com/office/powerpoint/2010/main" val="666199340"/>
                </p:ext>
              </p:extLst>
            </p:nvPr>
          </p:nvGraphicFramePr>
          <p:xfrm>
            <a:off x="3205375" y="2185987"/>
            <a:ext cx="250825" cy="252413"/>
          </p:xfrm>
          <a:graphic>
            <a:graphicData uri="http://schemas.openxmlformats.org/presentationml/2006/ole">
              <mc:AlternateContent xmlns:mc="http://schemas.openxmlformats.org/markup-compatibility/2006">
                <mc:Choice xmlns:v="urn:schemas-microsoft-com:vml" Requires="v">
                  <p:oleObj spid="_x0000_s2282" name="Equation" r:id="rId5" imgW="152400" imgH="152400" progId="Equation.DSMT4">
                    <p:embed/>
                  </p:oleObj>
                </mc:Choice>
                <mc:Fallback>
                  <p:oleObj name="Equation" r:id="rId5" imgW="152400" imgH="152400" progId="Equation.DSMT4">
                    <p:embed/>
                    <p:pic>
                      <p:nvPicPr>
                        <p:cNvPr id="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5375" y="2185987"/>
                          <a:ext cx="250825"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 name="Object 4"/>
            <p:cNvGraphicFramePr>
              <a:graphicFrameLocks noChangeAspect="1"/>
            </p:cNvGraphicFramePr>
            <p:nvPr/>
          </p:nvGraphicFramePr>
          <p:xfrm>
            <a:off x="3914775" y="2789984"/>
            <a:ext cx="271463" cy="252413"/>
          </p:xfrm>
          <a:graphic>
            <a:graphicData uri="http://schemas.openxmlformats.org/presentationml/2006/ole">
              <mc:AlternateContent xmlns:mc="http://schemas.openxmlformats.org/markup-compatibility/2006">
                <mc:Choice xmlns:v="urn:schemas-microsoft-com:vml" Requires="v">
                  <p:oleObj spid="_x0000_s2283" name="Equation" r:id="rId7" imgW="165100" imgH="152400" progId="Equation.DSMT4">
                    <p:embed/>
                  </p:oleObj>
                </mc:Choice>
                <mc:Fallback>
                  <p:oleObj name="Equation" r:id="rId7" imgW="165100" imgH="152400" progId="Equation.DSMT4">
                    <p:embed/>
                    <p:pic>
                      <p:nvPicPr>
                        <p:cNvPr id="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4775" y="2789984"/>
                          <a:ext cx="271463"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 name="Line 20"/>
            <p:cNvSpPr>
              <a:spLocks noChangeShapeType="1"/>
            </p:cNvSpPr>
            <p:nvPr/>
          </p:nvSpPr>
          <p:spPr bwMode="auto">
            <a:xfrm>
              <a:off x="3657600" y="2819400"/>
              <a:ext cx="838200" cy="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Arc 21"/>
            <p:cNvSpPr>
              <a:spLocks/>
            </p:cNvSpPr>
            <p:nvPr/>
          </p:nvSpPr>
          <p:spPr bwMode="auto">
            <a:xfrm>
              <a:off x="4038600" y="2524125"/>
              <a:ext cx="228600" cy="296863"/>
            </a:xfrm>
            <a:custGeom>
              <a:avLst/>
              <a:gdLst>
                <a:gd name="T0" fmla="*/ 524753 w 21600"/>
                <a:gd name="T1" fmla="*/ 0 h 21085"/>
                <a:gd name="T2" fmla="*/ 2419350 w 21600"/>
                <a:gd name="T3" fmla="*/ 4179637 h 21085"/>
                <a:gd name="T4" fmla="*/ 0 w 21600"/>
                <a:gd name="T5" fmla="*/ 4179637 h 21085"/>
                <a:gd name="T6" fmla="*/ 0 60000 65536"/>
                <a:gd name="T7" fmla="*/ 0 60000 65536"/>
                <a:gd name="T8" fmla="*/ 0 60000 65536"/>
                <a:gd name="T9" fmla="*/ 0 w 21600"/>
                <a:gd name="T10" fmla="*/ 0 h 21085"/>
                <a:gd name="T11" fmla="*/ 21600 w 21600"/>
                <a:gd name="T12" fmla="*/ 21085 h 21085"/>
              </a:gdLst>
              <a:ahLst/>
              <a:cxnLst>
                <a:cxn ang="T6">
                  <a:pos x="T0" y="T1"/>
                </a:cxn>
                <a:cxn ang="T7">
                  <a:pos x="T2" y="T3"/>
                </a:cxn>
                <a:cxn ang="T8">
                  <a:pos x="T4" y="T5"/>
                </a:cxn>
              </a:cxnLst>
              <a:rect l="T9" t="T10" r="T11" b="T12"/>
              <a:pathLst>
                <a:path w="21600" h="21085" fill="none" extrusionOk="0">
                  <a:moveTo>
                    <a:pt x="4685" y="-1"/>
                  </a:moveTo>
                  <a:cubicBezTo>
                    <a:pt x="14568" y="2195"/>
                    <a:pt x="21600" y="10960"/>
                    <a:pt x="21600" y="21085"/>
                  </a:cubicBezTo>
                </a:path>
                <a:path w="21600" h="21085" stroke="0" extrusionOk="0">
                  <a:moveTo>
                    <a:pt x="4685" y="-1"/>
                  </a:moveTo>
                  <a:cubicBezTo>
                    <a:pt x="14568" y="2195"/>
                    <a:pt x="21600" y="10960"/>
                    <a:pt x="21600" y="21085"/>
                  </a:cubicBezTo>
                  <a:lnTo>
                    <a:pt x="0" y="21085"/>
                  </a:lnTo>
                  <a:lnTo>
                    <a:pt x="4685" y="-1"/>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Line 26"/>
            <p:cNvSpPr>
              <a:spLocks noChangeShapeType="1"/>
            </p:cNvSpPr>
            <p:nvPr/>
          </p:nvSpPr>
          <p:spPr bwMode="auto">
            <a:xfrm flipV="1">
              <a:off x="2971800" y="304800"/>
              <a:ext cx="3505200" cy="17526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3" name="Object 5"/>
            <p:cNvGraphicFramePr>
              <a:graphicFrameLocks noChangeAspect="1"/>
            </p:cNvGraphicFramePr>
            <p:nvPr/>
          </p:nvGraphicFramePr>
          <p:xfrm>
            <a:off x="4648200" y="762000"/>
            <a:ext cx="230188" cy="252413"/>
          </p:xfrm>
          <a:graphic>
            <a:graphicData uri="http://schemas.openxmlformats.org/presentationml/2006/ole">
              <mc:AlternateContent xmlns:mc="http://schemas.openxmlformats.org/markup-compatibility/2006">
                <mc:Choice xmlns:v="urn:schemas-microsoft-com:vml" Requires="v">
                  <p:oleObj spid="_x0000_s2284" name="Equation" r:id="rId9" imgW="139700" imgH="152400" progId="Equation.DSMT4">
                    <p:embed/>
                  </p:oleObj>
                </mc:Choice>
                <mc:Fallback>
                  <p:oleObj name="Equation" r:id="rId9" imgW="139700" imgH="152400" progId="Equation.DSMT4">
                    <p:embed/>
                    <p:pic>
                      <p:nvPicPr>
                        <p:cNvPr id="13"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762000"/>
                          <a:ext cx="230188"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7" name="Line 31"/>
            <p:cNvSpPr>
              <a:spLocks noChangeShapeType="1"/>
            </p:cNvSpPr>
            <p:nvPr/>
          </p:nvSpPr>
          <p:spPr bwMode="auto">
            <a:xfrm>
              <a:off x="5257800" y="1905000"/>
              <a:ext cx="0" cy="9144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9" name="Object 8"/>
            <p:cNvGraphicFramePr>
              <a:graphicFrameLocks noChangeAspect="1"/>
            </p:cNvGraphicFramePr>
            <p:nvPr/>
          </p:nvGraphicFramePr>
          <p:xfrm>
            <a:off x="5334000" y="2330450"/>
            <a:ext cx="731838" cy="336550"/>
          </p:xfrm>
          <a:graphic>
            <a:graphicData uri="http://schemas.openxmlformats.org/presentationml/2006/ole">
              <mc:AlternateContent xmlns:mc="http://schemas.openxmlformats.org/markup-compatibility/2006">
                <mc:Choice xmlns:v="urn:schemas-microsoft-com:vml" Requires="v">
                  <p:oleObj spid="_x0000_s2285" name="Equation" r:id="rId11" imgW="444500" imgH="203200" progId="Equation.DSMT4">
                    <p:embed/>
                  </p:oleObj>
                </mc:Choice>
                <mc:Fallback>
                  <p:oleObj name="Equation" r:id="rId11" imgW="444500" imgH="203200" progId="Equation.DSMT4">
                    <p:embed/>
                    <p:pic>
                      <p:nvPicPr>
                        <p:cNvPr id="1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0" y="2330450"/>
                          <a:ext cx="7318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21" name="TextBox 20"/>
          <p:cNvSpPr txBox="1"/>
          <p:nvPr/>
        </p:nvSpPr>
        <p:spPr>
          <a:xfrm>
            <a:off x="267060" y="922160"/>
            <a:ext cx="5243632" cy="3539430"/>
          </a:xfrm>
          <a:prstGeom prst="rect">
            <a:avLst/>
          </a:prstGeom>
          <a:noFill/>
        </p:spPr>
        <p:txBody>
          <a:bodyPr wrap="square" rtlCol="0">
            <a:spAutoFit/>
          </a:bodyPr>
          <a:lstStyle/>
          <a:p>
            <a:r>
              <a:rPr lang="en-US" sz="2400" dirty="0">
                <a:solidFill>
                  <a:srgbClr val="FF0000"/>
                </a:solidFill>
                <a:latin typeface="Apple Chancery" panose="03020702040506060504" pitchFamily="66" charset="-79"/>
                <a:ea typeface="Palatino Linotype" charset="0"/>
                <a:cs typeface="Apple Chancery" panose="03020702040506060504" pitchFamily="66" charset="-79"/>
              </a:rPr>
              <a:t>Last time</a:t>
            </a:r>
            <a:r>
              <a:rPr lang="en-US" sz="2000" dirty="0">
                <a:latin typeface="+mj-lt"/>
                <a:ea typeface="Palatino Linotype" charset="0"/>
                <a:cs typeface="Palatino Linotype" charset="0"/>
              </a:rPr>
              <a:t>, </a:t>
            </a:r>
            <a:r>
              <a:rPr lang="en-US" sz="2000" dirty="0">
                <a:latin typeface="Times New Roman" panose="02020603050405020304" pitchFamily="18" charset="0"/>
                <a:ea typeface="Palatino Linotype" charset="0"/>
                <a:cs typeface="Times New Roman" panose="02020603050405020304" pitchFamily="18" charset="0"/>
              </a:rPr>
              <a:t>all the torques were balanced as the tension force held the beam steady. Now, when the </a:t>
            </a:r>
            <a:r>
              <a:rPr lang="en-US" sz="2000" dirty="0">
                <a:solidFill>
                  <a:srgbClr val="152CC2"/>
                </a:solidFill>
                <a:latin typeface="Times New Roman" panose="02020603050405020304" pitchFamily="18" charset="0"/>
                <a:ea typeface="Palatino Linotype" charset="0"/>
                <a:cs typeface="Times New Roman" panose="02020603050405020304" pitchFamily="18" charset="0"/>
              </a:rPr>
              <a:t>rope is cut</a:t>
            </a:r>
            <a:r>
              <a:rPr lang="en-US" sz="2000" dirty="0">
                <a:latin typeface="Times New Roman" panose="02020603050405020304" pitchFamily="18" charset="0"/>
                <a:ea typeface="Palatino Linotype" charset="0"/>
                <a:cs typeface="Times New Roman" panose="02020603050405020304" pitchFamily="18" charset="0"/>
              </a:rPr>
              <a:t>, the </a:t>
            </a:r>
            <a:r>
              <a:rPr lang="en-US" sz="2000" dirty="0">
                <a:solidFill>
                  <a:srgbClr val="152CC2"/>
                </a:solidFill>
                <a:latin typeface="Times New Roman" panose="02020603050405020304" pitchFamily="18" charset="0"/>
                <a:ea typeface="Palatino Linotype" charset="0"/>
                <a:cs typeface="Times New Roman" panose="02020603050405020304" pitchFamily="18" charset="0"/>
              </a:rPr>
              <a:t>beam</a:t>
            </a:r>
            <a:r>
              <a:rPr lang="en-US" sz="2000" dirty="0">
                <a:latin typeface="Times New Roman" panose="02020603050405020304" pitchFamily="18" charset="0"/>
                <a:ea typeface="Palatino Linotype" charset="0"/>
                <a:cs typeface="Times New Roman" panose="02020603050405020304" pitchFamily="18" charset="0"/>
              </a:rPr>
              <a:t> will </a:t>
            </a:r>
            <a:r>
              <a:rPr lang="en-US" sz="2000" dirty="0">
                <a:solidFill>
                  <a:srgbClr val="152CC2"/>
                </a:solidFill>
                <a:latin typeface="Times New Roman" panose="02020603050405020304" pitchFamily="18" charset="0"/>
                <a:ea typeface="Palatino Linotype" charset="0"/>
                <a:cs typeface="Times New Roman" panose="02020603050405020304" pitchFamily="18" charset="0"/>
              </a:rPr>
              <a:t>start to fall down and rotate clockwise</a:t>
            </a:r>
            <a:r>
              <a:rPr lang="en-US" sz="2000" dirty="0">
                <a:latin typeface="Times New Roman" panose="02020603050405020304" pitchFamily="18" charset="0"/>
                <a:ea typeface="Palatino Linotype" charset="0"/>
                <a:cs typeface="Times New Roman" panose="02020603050405020304" pitchFamily="18" charset="0"/>
              </a:rPr>
              <a:t>.</a:t>
            </a:r>
          </a:p>
          <a:p>
            <a:endParaRPr lang="en-US" sz="2000" dirty="0">
              <a:latin typeface="+mj-lt"/>
              <a:ea typeface="Palatino Linotype" charset="0"/>
              <a:cs typeface="Palatino Linotype" charset="0"/>
            </a:endParaRPr>
          </a:p>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H and V are </a:t>
            </a:r>
            <a:r>
              <a:rPr lang="en-US" sz="2000" dirty="0">
                <a:latin typeface="Times New Roman" panose="02020603050405020304" pitchFamily="18" charset="0"/>
                <a:ea typeface="Palatino Linotype" charset="0"/>
                <a:cs typeface="Times New Roman" panose="02020603050405020304" pitchFamily="18" charset="0"/>
              </a:rPr>
              <a:t>once again through the axis of rotation, so they do not produce a torque. We have two forces that do, so let’s </a:t>
            </a:r>
            <a:r>
              <a:rPr lang="en-US" sz="2000" dirty="0">
                <a:solidFill>
                  <a:srgbClr val="152CC2"/>
                </a:solidFill>
                <a:latin typeface="Times New Roman" panose="02020603050405020304" pitchFamily="18" charset="0"/>
                <a:ea typeface="Palatino Linotype" charset="0"/>
                <a:cs typeface="Times New Roman" panose="02020603050405020304" pitchFamily="18" charset="0"/>
              </a:rPr>
              <a:t>sum the torques </a:t>
            </a:r>
            <a:r>
              <a:rPr lang="en-US" sz="2000" i="1" dirty="0">
                <a:solidFill>
                  <a:srgbClr val="152CC2"/>
                </a:solidFill>
                <a:latin typeface="Times New Roman" panose="02020603050405020304" pitchFamily="18" charset="0"/>
                <a:ea typeface="Palatino Linotype" charset="0"/>
                <a:cs typeface="Times New Roman" panose="02020603050405020304" pitchFamily="18" charset="0"/>
              </a:rPr>
              <a:t>about the pin </a:t>
            </a:r>
            <a:r>
              <a:rPr lang="en-US" sz="2000" dirty="0">
                <a:latin typeface="Times New Roman" panose="02020603050405020304" pitchFamily="18" charset="0"/>
                <a:ea typeface="Palatino Linotype" charset="0"/>
                <a:cs typeface="Times New Roman" panose="02020603050405020304" pitchFamily="18" charset="0"/>
              </a:rPr>
              <a:t>(this will eliminate our need to deal with H and V).  Using the moment-arm approach:</a:t>
            </a:r>
            <a:endParaRPr lang="en-US" dirty="0">
              <a:latin typeface="Times New Roman" panose="02020603050405020304" pitchFamily="18" charset="0"/>
              <a:ea typeface="Palatino Linotype"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803A336F-43BC-4440-A73E-F41F847A7A2F}"/>
              </a:ext>
            </a:extLst>
          </p:cNvPr>
          <p:cNvGraphicFramePr>
            <a:graphicFrameLocks noChangeAspect="1"/>
          </p:cNvGraphicFramePr>
          <p:nvPr>
            <p:extLst>
              <p:ext uri="{D42A27DB-BD31-4B8C-83A1-F6EECF244321}">
                <p14:modId xmlns:p14="http://schemas.microsoft.com/office/powerpoint/2010/main" val="2142977468"/>
              </p:ext>
            </p:extLst>
          </p:nvPr>
        </p:nvGraphicFramePr>
        <p:xfrm>
          <a:off x="2949000" y="4670882"/>
          <a:ext cx="3789728" cy="1557741"/>
        </p:xfrm>
        <a:graphic>
          <a:graphicData uri="http://schemas.openxmlformats.org/presentationml/2006/ole">
            <mc:AlternateContent xmlns:mc="http://schemas.openxmlformats.org/markup-compatibility/2006">
              <mc:Choice xmlns:v="urn:schemas-microsoft-com:vml" Requires="v">
                <p:oleObj spid="_x0000_s2286" r:id="rId13" imgW="2070100" imgH="850900" progId="Equation.DSMT4">
                  <p:embed/>
                </p:oleObj>
              </mc:Choice>
              <mc:Fallback>
                <p:oleObj r:id="rId13" imgW="2070100" imgH="850900" progId="Equation.DSMT4">
                  <p:embed/>
                  <p:pic>
                    <p:nvPicPr>
                      <p:cNvPr id="0" name=""/>
                      <p:cNvPicPr/>
                      <p:nvPr/>
                    </p:nvPicPr>
                    <p:blipFill>
                      <a:blip r:embed="rId14"/>
                      <a:stretch>
                        <a:fillRect/>
                      </a:stretch>
                    </p:blipFill>
                    <p:spPr>
                      <a:xfrm>
                        <a:off x="2949000" y="4670882"/>
                        <a:ext cx="3789728" cy="1557741"/>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C2FF75CC-7FDC-E141-B9D5-F459639E00AB}"/>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20.) </a:t>
            </a:r>
          </a:p>
        </p:txBody>
      </p:sp>
    </p:spTree>
    <p:extLst>
      <p:ext uri="{BB962C8B-B14F-4D97-AF65-F5344CB8AC3E}">
        <p14:creationId xmlns:p14="http://schemas.microsoft.com/office/powerpoint/2010/main" val="415031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dissolve">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62" y="328066"/>
            <a:ext cx="8619891" cy="962378"/>
          </a:xfrm>
        </p:spPr>
        <p:txBody>
          <a:bodyPr>
            <a:normAutofit fontScale="92500" lnSpcReduction="10000"/>
          </a:bodyPr>
          <a:lstStyle/>
          <a:p>
            <a:pPr marL="0" indent="0">
              <a:buNone/>
            </a:pPr>
            <a:r>
              <a:rPr lang="en-US" sz="2200" dirty="0">
                <a:solidFill>
                  <a:srgbClr val="FF0000"/>
                </a:solidFill>
                <a:latin typeface="Apple Chancery" panose="03020702040506060504" pitchFamily="66" charset="-79"/>
                <a:cs typeface="Apple Chancery" panose="03020702040506060504" pitchFamily="66" charset="-79"/>
              </a:rPr>
              <a:t>To find </a:t>
            </a:r>
            <a:r>
              <a:rPr lang="en-US" sz="2000" dirty="0"/>
              <a:t>the </a:t>
            </a:r>
            <a:r>
              <a:rPr lang="en-US" sz="2000" dirty="0">
                <a:solidFill>
                  <a:srgbClr val="152CC2"/>
                </a:solidFill>
              </a:rPr>
              <a:t>angular acceleration</a:t>
            </a:r>
            <a:r>
              <a:rPr lang="en-US" sz="2000" dirty="0"/>
              <a:t>, we </a:t>
            </a:r>
            <a:r>
              <a:rPr lang="en-US" sz="2000" dirty="0">
                <a:solidFill>
                  <a:srgbClr val="152CC2"/>
                </a:solidFill>
              </a:rPr>
              <a:t>need the moment of inertia about</a:t>
            </a:r>
            <a:r>
              <a:rPr lang="en-US" sz="2000" dirty="0"/>
              <a:t> the </a:t>
            </a:r>
            <a:r>
              <a:rPr lang="en-US" sz="2000" dirty="0">
                <a:solidFill>
                  <a:srgbClr val="152CC2"/>
                </a:solidFill>
              </a:rPr>
              <a:t>pin</a:t>
            </a:r>
            <a:r>
              <a:rPr lang="en-US" sz="2000" dirty="0"/>
              <a:t>.  Unfortunately, what we have is I about the beam’s </a:t>
            </a:r>
            <a:r>
              <a:rPr lang="en-US" sz="2000" i="1" dirty="0"/>
              <a:t>center of mass</a:t>
            </a:r>
            <a:r>
              <a:rPr lang="en-US" sz="2000" dirty="0"/>
              <a:t>.  To get what we need, we will use what is called the </a:t>
            </a:r>
            <a:r>
              <a:rPr lang="en-US" sz="2000" dirty="0">
                <a:solidFill>
                  <a:srgbClr val="FF0000"/>
                </a:solidFill>
              </a:rPr>
              <a:t>Parallel Axis Theorem</a:t>
            </a:r>
            <a:r>
              <a:rPr lang="en-US" sz="2000" dirty="0"/>
              <a:t>:  </a:t>
            </a:r>
          </a:p>
        </p:txBody>
      </p:sp>
      <p:sp>
        <p:nvSpPr>
          <p:cNvPr id="5" name="TextBox 4"/>
          <p:cNvSpPr txBox="1"/>
          <p:nvPr/>
        </p:nvSpPr>
        <p:spPr>
          <a:xfrm>
            <a:off x="375268" y="3890491"/>
            <a:ext cx="5781290" cy="1938992"/>
          </a:xfrm>
          <a:prstGeom prst="rect">
            <a:avLst/>
          </a:prstGeom>
          <a:noFill/>
        </p:spPr>
        <p:txBody>
          <a:bodyPr wrap="square" rtlCol="0">
            <a:spAutoFit/>
          </a:bodyPr>
          <a:lstStyle/>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Remember that </a:t>
            </a:r>
            <a:r>
              <a:rPr lang="en-US" sz="2000" dirty="0">
                <a:solidFill>
                  <a:srgbClr val="152CC2"/>
                </a:solidFill>
                <a:latin typeface="+mj-lt"/>
                <a:ea typeface="Palatino Linotype" charset="0"/>
                <a:cs typeface="Palatino Linotype" charset="0"/>
              </a:rPr>
              <a:t>“d” </a:t>
            </a:r>
            <a:r>
              <a:rPr lang="en-US" sz="2000" dirty="0">
                <a:latin typeface="+mj-lt"/>
                <a:ea typeface="Palatino Linotype" charset="0"/>
                <a:cs typeface="Palatino Linotype" charset="0"/>
              </a:rPr>
              <a:t>in this equation is the </a:t>
            </a:r>
            <a:r>
              <a:rPr lang="en-US" sz="2000" dirty="0">
                <a:solidFill>
                  <a:srgbClr val="152CC2"/>
                </a:solidFill>
                <a:latin typeface="+mj-lt"/>
                <a:ea typeface="Palatino Linotype" charset="0"/>
                <a:cs typeface="Palatino Linotype" charset="0"/>
              </a:rPr>
              <a:t>distance </a:t>
            </a:r>
            <a:r>
              <a:rPr lang="en-US" altLang="ja-JP" sz="2000" dirty="0">
                <a:solidFill>
                  <a:srgbClr val="152CC2"/>
                </a:solidFill>
                <a:latin typeface="+mj-lt"/>
                <a:ea typeface="Palatino Linotype" charset="0"/>
                <a:cs typeface="Palatino Linotype" charset="0"/>
              </a:rPr>
              <a:t>between the </a:t>
            </a:r>
            <a:r>
              <a:rPr lang="en-US" altLang="ja-JP" sz="2000" i="1" dirty="0">
                <a:solidFill>
                  <a:srgbClr val="152CC2"/>
                </a:solidFill>
                <a:latin typeface="+mj-lt"/>
                <a:ea typeface="Palatino Linotype" charset="0"/>
                <a:cs typeface="Palatino Linotype" charset="0"/>
              </a:rPr>
              <a:t>axis through the center of mass </a:t>
            </a:r>
            <a:r>
              <a:rPr lang="en-US" altLang="ja-JP" sz="2000" dirty="0">
                <a:solidFill>
                  <a:srgbClr val="152CC2"/>
                </a:solidFill>
                <a:latin typeface="+mj-lt"/>
                <a:ea typeface="Palatino Linotype" charset="0"/>
                <a:cs typeface="Palatino Linotype" charset="0"/>
              </a:rPr>
              <a:t>and the </a:t>
            </a:r>
            <a:r>
              <a:rPr lang="en-US" altLang="ja-JP" sz="2000" i="1" dirty="0">
                <a:solidFill>
                  <a:srgbClr val="152CC2"/>
                </a:solidFill>
                <a:latin typeface="+mj-lt"/>
                <a:ea typeface="Palatino Linotype" charset="0"/>
                <a:cs typeface="Palatino Linotype" charset="0"/>
              </a:rPr>
              <a:t>axis through the point you are interested in</a:t>
            </a:r>
            <a:r>
              <a:rPr lang="en-US" altLang="ja-JP" sz="2000" dirty="0">
                <a:latin typeface="+mj-lt"/>
                <a:ea typeface="Palatino Linotype" charset="0"/>
                <a:cs typeface="Palatino Linotype" charset="0"/>
              </a:rPr>
              <a:t>.  In the case of our ladder problem, the distance between the ladder’s </a:t>
            </a:r>
            <a:r>
              <a:rPr lang="en-US" altLang="ja-JP" sz="2000" i="1" dirty="0">
                <a:latin typeface="+mj-lt"/>
                <a:ea typeface="Palatino Linotype" charset="0"/>
                <a:cs typeface="Palatino Linotype" charset="0"/>
              </a:rPr>
              <a:t>center of mass </a:t>
            </a:r>
            <a:r>
              <a:rPr lang="en-US" altLang="ja-JP" sz="2000" dirty="0">
                <a:latin typeface="+mj-lt"/>
                <a:ea typeface="Palatino Linotype" charset="0"/>
                <a:cs typeface="Palatino Linotype" charset="0"/>
              </a:rPr>
              <a:t>and the pin is “L/2,” so in this case, that is “d.”</a:t>
            </a:r>
            <a:endParaRPr lang="en-US" sz="2000" dirty="0">
              <a:latin typeface="+mj-lt"/>
              <a:ea typeface="Palatino Linotype" charset="0"/>
              <a:cs typeface="Palatino Linotype" charset="0"/>
            </a:endParaRPr>
          </a:p>
        </p:txBody>
      </p:sp>
      <p:sp>
        <p:nvSpPr>
          <p:cNvPr id="11" name="TextBox 10">
            <a:extLst>
              <a:ext uri="{FF2B5EF4-FFF2-40B4-BE49-F238E27FC236}">
                <a16:creationId xmlns:a16="http://schemas.microsoft.com/office/drawing/2014/main" id="{66E34816-CB01-C546-A4C8-14BC1F4ECDD1}"/>
              </a:ext>
            </a:extLst>
          </p:cNvPr>
          <p:cNvSpPr txBox="1"/>
          <p:nvPr/>
        </p:nvSpPr>
        <p:spPr>
          <a:xfrm>
            <a:off x="273205" y="1242514"/>
            <a:ext cx="8447048" cy="1477328"/>
          </a:xfrm>
          <a:prstGeom prst="rect">
            <a:avLst/>
          </a:prstGeom>
          <a:noFill/>
        </p:spPr>
        <p:txBody>
          <a:bodyPr wrap="square" rtlCol="0">
            <a:spAutoFit/>
          </a:bodyPr>
          <a:lstStyle/>
          <a:p>
            <a:r>
              <a:rPr lang="en-US" dirty="0">
                <a:latin typeface="+mj-lt"/>
              </a:rPr>
              <a:t>The </a:t>
            </a:r>
            <a:r>
              <a:rPr lang="en-US" dirty="0">
                <a:solidFill>
                  <a:srgbClr val="FF0000"/>
                </a:solidFill>
                <a:latin typeface="+mj-lt"/>
              </a:rPr>
              <a:t>Parallel Axis Theorem </a:t>
            </a:r>
            <a:r>
              <a:rPr lang="en-US" dirty="0">
                <a:latin typeface="+mj-lt"/>
              </a:rPr>
              <a:t>states that if you want the </a:t>
            </a:r>
            <a:r>
              <a:rPr lang="en-US" dirty="0">
                <a:solidFill>
                  <a:srgbClr val="152CC2"/>
                </a:solidFill>
                <a:latin typeface="+mj-lt"/>
              </a:rPr>
              <a:t>moment of inertia </a:t>
            </a:r>
            <a:r>
              <a:rPr lang="en-US" dirty="0">
                <a:latin typeface="+mj-lt"/>
              </a:rPr>
              <a:t>about an axis </a:t>
            </a:r>
            <a:r>
              <a:rPr lang="en-US" dirty="0">
                <a:solidFill>
                  <a:srgbClr val="152CC2"/>
                </a:solidFill>
                <a:latin typeface="+mj-lt"/>
              </a:rPr>
              <a:t>PARALLEL to an axis through the </a:t>
            </a:r>
            <a:r>
              <a:rPr lang="en-US" i="1" dirty="0">
                <a:solidFill>
                  <a:srgbClr val="152CC2"/>
                </a:solidFill>
                <a:latin typeface="+mj-lt"/>
              </a:rPr>
              <a:t>center of mass </a:t>
            </a:r>
            <a:r>
              <a:rPr lang="en-US" dirty="0">
                <a:latin typeface="+mj-lt"/>
              </a:rPr>
              <a:t>that you know the moment of inertia for, you can get the </a:t>
            </a:r>
            <a:r>
              <a:rPr lang="en-US" dirty="0">
                <a:solidFill>
                  <a:srgbClr val="152CC2"/>
                </a:solidFill>
                <a:latin typeface="+mj-lt"/>
              </a:rPr>
              <a:t>new moment of inertia </a:t>
            </a:r>
            <a:r>
              <a:rPr lang="en-US" dirty="0">
                <a:latin typeface="+mj-lt"/>
              </a:rPr>
              <a:t>by taking the </a:t>
            </a:r>
            <a:r>
              <a:rPr lang="en-US" i="1" dirty="0">
                <a:latin typeface="+mj-lt"/>
              </a:rPr>
              <a:t>center of mass </a:t>
            </a:r>
            <a:r>
              <a:rPr lang="en-US" i="1" dirty="0">
                <a:solidFill>
                  <a:srgbClr val="152CC2"/>
                </a:solidFill>
                <a:latin typeface="+mj-lt"/>
              </a:rPr>
              <a:t>moment of inertia </a:t>
            </a:r>
            <a:r>
              <a:rPr lang="en-US" dirty="0">
                <a:latin typeface="+mj-lt"/>
              </a:rPr>
              <a:t>and adding a fudge factor equal to the object’s </a:t>
            </a:r>
            <a:r>
              <a:rPr lang="en-US" dirty="0">
                <a:solidFill>
                  <a:srgbClr val="152CC2"/>
                </a:solidFill>
                <a:latin typeface="+mj-lt"/>
              </a:rPr>
              <a:t>mass times the distance D between the two parallel axes squared</a:t>
            </a:r>
            <a:r>
              <a:rPr lang="en-US" dirty="0">
                <a:latin typeface="+mj-lt"/>
              </a:rPr>
              <a:t>, or:</a:t>
            </a:r>
          </a:p>
        </p:txBody>
      </p:sp>
      <p:grpSp>
        <p:nvGrpSpPr>
          <p:cNvPr id="39" name="Group 38">
            <a:extLst>
              <a:ext uri="{FF2B5EF4-FFF2-40B4-BE49-F238E27FC236}">
                <a16:creationId xmlns:a16="http://schemas.microsoft.com/office/drawing/2014/main" id="{87A2D27B-5BAA-A647-AF16-F0D08CA00ACB}"/>
              </a:ext>
            </a:extLst>
          </p:cNvPr>
          <p:cNvGrpSpPr/>
          <p:nvPr/>
        </p:nvGrpSpPr>
        <p:grpSpPr>
          <a:xfrm>
            <a:off x="6222380" y="2417383"/>
            <a:ext cx="2467164" cy="2887889"/>
            <a:chOff x="6222380" y="2417383"/>
            <a:chExt cx="2467164" cy="2887889"/>
          </a:xfrm>
        </p:grpSpPr>
        <p:sp>
          <p:nvSpPr>
            <p:cNvPr id="12" name="Freeform 11">
              <a:extLst>
                <a:ext uri="{FF2B5EF4-FFF2-40B4-BE49-F238E27FC236}">
                  <a16:creationId xmlns:a16="http://schemas.microsoft.com/office/drawing/2014/main" id="{E96CE74B-794E-CF42-B985-0F51E44BFE5A}"/>
                </a:ext>
              </a:extLst>
            </p:cNvPr>
            <p:cNvSpPr/>
            <p:nvPr/>
          </p:nvSpPr>
          <p:spPr>
            <a:xfrm>
              <a:off x="6222380" y="2877015"/>
              <a:ext cx="1962615" cy="1416205"/>
            </a:xfrm>
            <a:custGeom>
              <a:avLst/>
              <a:gdLst>
                <a:gd name="connsiteX0" fmla="*/ 735981 w 1962615"/>
                <a:gd name="connsiteY0" fmla="*/ 55756 h 1416205"/>
                <a:gd name="connsiteX1" fmla="*/ 669074 w 1962615"/>
                <a:gd name="connsiteY1" fmla="*/ 89209 h 1416205"/>
                <a:gd name="connsiteX2" fmla="*/ 602166 w 1962615"/>
                <a:gd name="connsiteY2" fmla="*/ 122663 h 1416205"/>
                <a:gd name="connsiteX3" fmla="*/ 568713 w 1962615"/>
                <a:gd name="connsiteY3" fmla="*/ 144965 h 1416205"/>
                <a:gd name="connsiteX4" fmla="*/ 501805 w 1962615"/>
                <a:gd name="connsiteY4" fmla="*/ 167268 h 1416205"/>
                <a:gd name="connsiteX5" fmla="*/ 434898 w 1962615"/>
                <a:gd name="connsiteY5" fmla="*/ 211873 h 1416205"/>
                <a:gd name="connsiteX6" fmla="*/ 401444 w 1962615"/>
                <a:gd name="connsiteY6" fmla="*/ 234175 h 1416205"/>
                <a:gd name="connsiteX7" fmla="*/ 345688 w 1962615"/>
                <a:gd name="connsiteY7" fmla="*/ 278780 h 1416205"/>
                <a:gd name="connsiteX8" fmla="*/ 323386 w 1962615"/>
                <a:gd name="connsiteY8" fmla="*/ 301083 h 1416205"/>
                <a:gd name="connsiteX9" fmla="*/ 289932 w 1962615"/>
                <a:gd name="connsiteY9" fmla="*/ 323385 h 1416205"/>
                <a:gd name="connsiteX10" fmla="*/ 234176 w 1962615"/>
                <a:gd name="connsiteY10" fmla="*/ 379141 h 1416205"/>
                <a:gd name="connsiteX11" fmla="*/ 189571 w 1962615"/>
                <a:gd name="connsiteY11" fmla="*/ 479502 h 1416205"/>
                <a:gd name="connsiteX12" fmla="*/ 167269 w 1962615"/>
                <a:gd name="connsiteY12" fmla="*/ 546409 h 1416205"/>
                <a:gd name="connsiteX13" fmla="*/ 156118 w 1962615"/>
                <a:gd name="connsiteY13" fmla="*/ 579863 h 1416205"/>
                <a:gd name="connsiteX14" fmla="*/ 89210 w 1962615"/>
                <a:gd name="connsiteY14" fmla="*/ 669073 h 1416205"/>
                <a:gd name="connsiteX15" fmla="*/ 66908 w 1962615"/>
                <a:gd name="connsiteY15" fmla="*/ 702526 h 1416205"/>
                <a:gd name="connsiteX16" fmla="*/ 44605 w 1962615"/>
                <a:gd name="connsiteY16" fmla="*/ 735980 h 1416205"/>
                <a:gd name="connsiteX17" fmla="*/ 33454 w 1962615"/>
                <a:gd name="connsiteY17" fmla="*/ 769434 h 1416205"/>
                <a:gd name="connsiteX18" fmla="*/ 11152 w 1962615"/>
                <a:gd name="connsiteY18" fmla="*/ 802887 h 1416205"/>
                <a:gd name="connsiteX19" fmla="*/ 0 w 1962615"/>
                <a:gd name="connsiteY19" fmla="*/ 847492 h 1416205"/>
                <a:gd name="connsiteX20" fmla="*/ 22303 w 1962615"/>
                <a:gd name="connsiteY20" fmla="*/ 959005 h 1416205"/>
                <a:gd name="connsiteX21" fmla="*/ 66908 w 1962615"/>
                <a:gd name="connsiteY21" fmla="*/ 1014761 h 1416205"/>
                <a:gd name="connsiteX22" fmla="*/ 89210 w 1962615"/>
                <a:gd name="connsiteY22" fmla="*/ 1048214 h 1416205"/>
                <a:gd name="connsiteX23" fmla="*/ 144966 w 1962615"/>
                <a:gd name="connsiteY23" fmla="*/ 1092819 h 1416205"/>
                <a:gd name="connsiteX24" fmla="*/ 200722 w 1962615"/>
                <a:gd name="connsiteY24" fmla="*/ 1137424 h 1416205"/>
                <a:gd name="connsiteX25" fmla="*/ 245327 w 1962615"/>
                <a:gd name="connsiteY25" fmla="*/ 1148575 h 1416205"/>
                <a:gd name="connsiteX26" fmla="*/ 289932 w 1962615"/>
                <a:gd name="connsiteY26" fmla="*/ 1170878 h 1416205"/>
                <a:gd name="connsiteX27" fmla="*/ 356840 w 1962615"/>
                <a:gd name="connsiteY27" fmla="*/ 1193180 h 1416205"/>
                <a:gd name="connsiteX28" fmla="*/ 557561 w 1962615"/>
                <a:gd name="connsiteY28" fmla="*/ 1170878 h 1416205"/>
                <a:gd name="connsiteX29" fmla="*/ 624469 w 1962615"/>
                <a:gd name="connsiteY29" fmla="*/ 1148575 h 1416205"/>
                <a:gd name="connsiteX30" fmla="*/ 657922 w 1962615"/>
                <a:gd name="connsiteY30" fmla="*/ 1137424 h 1416205"/>
                <a:gd name="connsiteX31" fmla="*/ 702527 w 1962615"/>
                <a:gd name="connsiteY31" fmla="*/ 1126273 h 1416205"/>
                <a:gd name="connsiteX32" fmla="*/ 869796 w 1962615"/>
                <a:gd name="connsiteY32" fmla="*/ 1137424 h 1416205"/>
                <a:gd name="connsiteX33" fmla="*/ 947854 w 1962615"/>
                <a:gd name="connsiteY33" fmla="*/ 1159726 h 1416205"/>
                <a:gd name="connsiteX34" fmla="*/ 970157 w 1962615"/>
                <a:gd name="connsiteY34" fmla="*/ 1182029 h 1416205"/>
                <a:gd name="connsiteX35" fmla="*/ 1048215 w 1962615"/>
                <a:gd name="connsiteY35" fmla="*/ 1271239 h 1416205"/>
                <a:gd name="connsiteX36" fmla="*/ 1081669 w 1962615"/>
                <a:gd name="connsiteY36" fmla="*/ 1282390 h 1416205"/>
                <a:gd name="connsiteX37" fmla="*/ 1282391 w 1962615"/>
                <a:gd name="connsiteY37" fmla="*/ 1315844 h 1416205"/>
                <a:gd name="connsiteX38" fmla="*/ 1315844 w 1962615"/>
                <a:gd name="connsiteY38" fmla="*/ 1326995 h 1416205"/>
                <a:gd name="connsiteX39" fmla="*/ 1371600 w 1962615"/>
                <a:gd name="connsiteY39" fmla="*/ 1338146 h 1416205"/>
                <a:gd name="connsiteX40" fmla="*/ 1405054 w 1962615"/>
                <a:gd name="connsiteY40" fmla="*/ 1349297 h 1416205"/>
                <a:gd name="connsiteX41" fmla="*/ 1460810 w 1962615"/>
                <a:gd name="connsiteY41" fmla="*/ 1360448 h 1416205"/>
                <a:gd name="connsiteX42" fmla="*/ 1527718 w 1962615"/>
                <a:gd name="connsiteY42" fmla="*/ 1382751 h 1416205"/>
                <a:gd name="connsiteX43" fmla="*/ 1694986 w 1962615"/>
                <a:gd name="connsiteY43" fmla="*/ 1416205 h 1416205"/>
                <a:gd name="connsiteX44" fmla="*/ 1784196 w 1962615"/>
                <a:gd name="connsiteY44" fmla="*/ 1393902 h 1416205"/>
                <a:gd name="connsiteX45" fmla="*/ 1862254 w 1962615"/>
                <a:gd name="connsiteY45" fmla="*/ 1349297 h 1416205"/>
                <a:gd name="connsiteX46" fmla="*/ 1895708 w 1962615"/>
                <a:gd name="connsiteY46" fmla="*/ 1338146 h 1416205"/>
                <a:gd name="connsiteX47" fmla="*/ 1918010 w 1962615"/>
                <a:gd name="connsiteY47" fmla="*/ 1271239 h 1416205"/>
                <a:gd name="connsiteX48" fmla="*/ 1929161 w 1962615"/>
                <a:gd name="connsiteY48" fmla="*/ 1237785 h 1416205"/>
                <a:gd name="connsiteX49" fmla="*/ 1940313 w 1962615"/>
                <a:gd name="connsiteY49" fmla="*/ 1193180 h 1416205"/>
                <a:gd name="connsiteX50" fmla="*/ 1962615 w 1962615"/>
                <a:gd name="connsiteY50" fmla="*/ 1126273 h 1416205"/>
                <a:gd name="connsiteX51" fmla="*/ 1951464 w 1962615"/>
                <a:gd name="connsiteY51" fmla="*/ 1037063 h 1416205"/>
                <a:gd name="connsiteX52" fmla="*/ 1895708 w 1962615"/>
                <a:gd name="connsiteY52" fmla="*/ 992458 h 1416205"/>
                <a:gd name="connsiteX53" fmla="*/ 1884557 w 1962615"/>
                <a:gd name="connsiteY53" fmla="*/ 959005 h 1416205"/>
                <a:gd name="connsiteX54" fmla="*/ 1862254 w 1962615"/>
                <a:gd name="connsiteY54" fmla="*/ 925551 h 1416205"/>
                <a:gd name="connsiteX55" fmla="*/ 1851103 w 1962615"/>
                <a:gd name="connsiteY55" fmla="*/ 869795 h 1416205"/>
                <a:gd name="connsiteX56" fmla="*/ 1828800 w 1962615"/>
                <a:gd name="connsiteY56" fmla="*/ 802887 h 1416205"/>
                <a:gd name="connsiteX57" fmla="*/ 1806498 w 1962615"/>
                <a:gd name="connsiteY57" fmla="*/ 735980 h 1416205"/>
                <a:gd name="connsiteX58" fmla="*/ 1784196 w 1962615"/>
                <a:gd name="connsiteY58" fmla="*/ 669073 h 1416205"/>
                <a:gd name="connsiteX59" fmla="*/ 1739591 w 1962615"/>
                <a:gd name="connsiteY59" fmla="*/ 591014 h 1416205"/>
                <a:gd name="connsiteX60" fmla="*/ 1717288 w 1962615"/>
                <a:gd name="connsiteY60" fmla="*/ 501805 h 1416205"/>
                <a:gd name="connsiteX61" fmla="*/ 1683835 w 1962615"/>
                <a:gd name="connsiteY61" fmla="*/ 401444 h 1416205"/>
                <a:gd name="connsiteX62" fmla="*/ 1661532 w 1962615"/>
                <a:gd name="connsiteY62" fmla="*/ 334536 h 1416205"/>
                <a:gd name="connsiteX63" fmla="*/ 1616927 w 1962615"/>
                <a:gd name="connsiteY63" fmla="*/ 323385 h 1416205"/>
                <a:gd name="connsiteX64" fmla="*/ 1583474 w 1962615"/>
                <a:gd name="connsiteY64" fmla="*/ 312234 h 1416205"/>
                <a:gd name="connsiteX65" fmla="*/ 1494264 w 1962615"/>
                <a:gd name="connsiteY65" fmla="*/ 289931 h 1416205"/>
                <a:gd name="connsiteX66" fmla="*/ 1449659 w 1962615"/>
                <a:gd name="connsiteY66" fmla="*/ 278780 h 1416205"/>
                <a:gd name="connsiteX67" fmla="*/ 1416205 w 1962615"/>
                <a:gd name="connsiteY67" fmla="*/ 267629 h 1416205"/>
                <a:gd name="connsiteX68" fmla="*/ 1326996 w 1962615"/>
                <a:gd name="connsiteY68" fmla="*/ 245326 h 1416205"/>
                <a:gd name="connsiteX69" fmla="*/ 1271240 w 1962615"/>
                <a:gd name="connsiteY69" fmla="*/ 189570 h 1416205"/>
                <a:gd name="connsiteX70" fmla="*/ 1226635 w 1962615"/>
                <a:gd name="connsiteY70" fmla="*/ 144965 h 1416205"/>
                <a:gd name="connsiteX71" fmla="*/ 1204332 w 1962615"/>
                <a:gd name="connsiteY71" fmla="*/ 122663 h 1416205"/>
                <a:gd name="connsiteX72" fmla="*/ 1159727 w 1962615"/>
                <a:gd name="connsiteY72" fmla="*/ 66907 h 1416205"/>
                <a:gd name="connsiteX73" fmla="*/ 1126274 w 1962615"/>
                <a:gd name="connsiteY73" fmla="*/ 44605 h 1416205"/>
                <a:gd name="connsiteX74" fmla="*/ 1103971 w 1962615"/>
                <a:gd name="connsiteY74" fmla="*/ 22302 h 1416205"/>
                <a:gd name="connsiteX75" fmla="*/ 1025913 w 1962615"/>
                <a:gd name="connsiteY75" fmla="*/ 0 h 1416205"/>
                <a:gd name="connsiteX76" fmla="*/ 847493 w 1962615"/>
                <a:gd name="connsiteY76" fmla="*/ 11151 h 1416205"/>
                <a:gd name="connsiteX77" fmla="*/ 780586 w 1962615"/>
                <a:gd name="connsiteY77" fmla="*/ 33453 h 1416205"/>
                <a:gd name="connsiteX78" fmla="*/ 735981 w 1962615"/>
                <a:gd name="connsiteY78" fmla="*/ 55756 h 14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62615" h="1416205">
                  <a:moveTo>
                    <a:pt x="735981" y="55756"/>
                  </a:moveTo>
                  <a:cubicBezTo>
                    <a:pt x="713679" y="66907"/>
                    <a:pt x="690871" y="77100"/>
                    <a:pt x="669074" y="89209"/>
                  </a:cubicBezTo>
                  <a:cubicBezTo>
                    <a:pt x="604221" y="125238"/>
                    <a:pt x="667295" y="100954"/>
                    <a:pt x="602166" y="122663"/>
                  </a:cubicBezTo>
                  <a:cubicBezTo>
                    <a:pt x="591015" y="130097"/>
                    <a:pt x="580960" y="139522"/>
                    <a:pt x="568713" y="144965"/>
                  </a:cubicBezTo>
                  <a:cubicBezTo>
                    <a:pt x="547230" y="154513"/>
                    <a:pt x="501805" y="167268"/>
                    <a:pt x="501805" y="167268"/>
                  </a:cubicBezTo>
                  <a:lnTo>
                    <a:pt x="434898" y="211873"/>
                  </a:lnTo>
                  <a:cubicBezTo>
                    <a:pt x="423747" y="219307"/>
                    <a:pt x="410921" y="224698"/>
                    <a:pt x="401444" y="234175"/>
                  </a:cubicBezTo>
                  <a:cubicBezTo>
                    <a:pt x="347596" y="288026"/>
                    <a:pt x="416024" y="222511"/>
                    <a:pt x="345688" y="278780"/>
                  </a:cubicBezTo>
                  <a:cubicBezTo>
                    <a:pt x="337478" y="285348"/>
                    <a:pt x="331596" y="294515"/>
                    <a:pt x="323386" y="301083"/>
                  </a:cubicBezTo>
                  <a:cubicBezTo>
                    <a:pt x="312921" y="309455"/>
                    <a:pt x="300018" y="314560"/>
                    <a:pt x="289932" y="323385"/>
                  </a:cubicBezTo>
                  <a:cubicBezTo>
                    <a:pt x="270151" y="340693"/>
                    <a:pt x="234176" y="379141"/>
                    <a:pt x="234176" y="379141"/>
                  </a:cubicBezTo>
                  <a:cubicBezTo>
                    <a:pt x="207636" y="458763"/>
                    <a:pt x="224914" y="426488"/>
                    <a:pt x="189571" y="479502"/>
                  </a:cubicBezTo>
                  <a:lnTo>
                    <a:pt x="167269" y="546409"/>
                  </a:lnTo>
                  <a:cubicBezTo>
                    <a:pt x="163552" y="557560"/>
                    <a:pt x="164430" y="571551"/>
                    <a:pt x="156118" y="579863"/>
                  </a:cubicBezTo>
                  <a:cubicBezTo>
                    <a:pt x="114861" y="621118"/>
                    <a:pt x="139647" y="593417"/>
                    <a:pt x="89210" y="669073"/>
                  </a:cubicBezTo>
                  <a:lnTo>
                    <a:pt x="66908" y="702526"/>
                  </a:lnTo>
                  <a:lnTo>
                    <a:pt x="44605" y="735980"/>
                  </a:lnTo>
                  <a:cubicBezTo>
                    <a:pt x="40888" y="747131"/>
                    <a:pt x="38711" y="758920"/>
                    <a:pt x="33454" y="769434"/>
                  </a:cubicBezTo>
                  <a:cubicBezTo>
                    <a:pt x="27461" y="781421"/>
                    <a:pt x="16431" y="790569"/>
                    <a:pt x="11152" y="802887"/>
                  </a:cubicBezTo>
                  <a:cubicBezTo>
                    <a:pt x="5115" y="816974"/>
                    <a:pt x="3717" y="832624"/>
                    <a:pt x="0" y="847492"/>
                  </a:cubicBezTo>
                  <a:cubicBezTo>
                    <a:pt x="4109" y="876255"/>
                    <a:pt x="6734" y="927866"/>
                    <a:pt x="22303" y="959005"/>
                  </a:cubicBezTo>
                  <a:cubicBezTo>
                    <a:pt x="45183" y="1004766"/>
                    <a:pt x="39250" y="980189"/>
                    <a:pt x="66908" y="1014761"/>
                  </a:cubicBezTo>
                  <a:cubicBezTo>
                    <a:pt x="75280" y="1025226"/>
                    <a:pt x="80838" y="1037749"/>
                    <a:pt x="89210" y="1048214"/>
                  </a:cubicBezTo>
                  <a:cubicBezTo>
                    <a:pt x="113144" y="1078132"/>
                    <a:pt x="112766" y="1067059"/>
                    <a:pt x="144966" y="1092819"/>
                  </a:cubicBezTo>
                  <a:cubicBezTo>
                    <a:pt x="172635" y="1114954"/>
                    <a:pt x="163761" y="1121584"/>
                    <a:pt x="200722" y="1137424"/>
                  </a:cubicBezTo>
                  <a:cubicBezTo>
                    <a:pt x="214809" y="1143461"/>
                    <a:pt x="230459" y="1144858"/>
                    <a:pt x="245327" y="1148575"/>
                  </a:cubicBezTo>
                  <a:cubicBezTo>
                    <a:pt x="260195" y="1156009"/>
                    <a:pt x="274498" y="1164704"/>
                    <a:pt x="289932" y="1170878"/>
                  </a:cubicBezTo>
                  <a:cubicBezTo>
                    <a:pt x="311760" y="1179609"/>
                    <a:pt x="356840" y="1193180"/>
                    <a:pt x="356840" y="1193180"/>
                  </a:cubicBezTo>
                  <a:cubicBezTo>
                    <a:pt x="403256" y="1189312"/>
                    <a:pt x="502034" y="1184760"/>
                    <a:pt x="557561" y="1170878"/>
                  </a:cubicBezTo>
                  <a:cubicBezTo>
                    <a:pt x="580368" y="1165176"/>
                    <a:pt x="602166" y="1156009"/>
                    <a:pt x="624469" y="1148575"/>
                  </a:cubicBezTo>
                  <a:cubicBezTo>
                    <a:pt x="635620" y="1144858"/>
                    <a:pt x="646519" y="1140275"/>
                    <a:pt x="657922" y="1137424"/>
                  </a:cubicBezTo>
                  <a:lnTo>
                    <a:pt x="702527" y="1126273"/>
                  </a:lnTo>
                  <a:cubicBezTo>
                    <a:pt x="758283" y="1129990"/>
                    <a:pt x="814223" y="1131574"/>
                    <a:pt x="869796" y="1137424"/>
                  </a:cubicBezTo>
                  <a:cubicBezTo>
                    <a:pt x="890259" y="1139578"/>
                    <a:pt x="927123" y="1152816"/>
                    <a:pt x="947854" y="1159726"/>
                  </a:cubicBezTo>
                  <a:cubicBezTo>
                    <a:pt x="955288" y="1167160"/>
                    <a:pt x="963589" y="1173819"/>
                    <a:pt x="970157" y="1182029"/>
                  </a:cubicBezTo>
                  <a:cubicBezTo>
                    <a:pt x="992907" y="1210467"/>
                    <a:pt x="1010696" y="1258733"/>
                    <a:pt x="1048215" y="1271239"/>
                  </a:cubicBezTo>
                  <a:lnTo>
                    <a:pt x="1081669" y="1282390"/>
                  </a:lnTo>
                  <a:cubicBezTo>
                    <a:pt x="1165083" y="1337999"/>
                    <a:pt x="1087299" y="1294167"/>
                    <a:pt x="1282391" y="1315844"/>
                  </a:cubicBezTo>
                  <a:cubicBezTo>
                    <a:pt x="1294073" y="1317142"/>
                    <a:pt x="1304441" y="1324144"/>
                    <a:pt x="1315844" y="1326995"/>
                  </a:cubicBezTo>
                  <a:cubicBezTo>
                    <a:pt x="1334231" y="1331592"/>
                    <a:pt x="1353212" y="1333549"/>
                    <a:pt x="1371600" y="1338146"/>
                  </a:cubicBezTo>
                  <a:cubicBezTo>
                    <a:pt x="1383004" y="1340997"/>
                    <a:pt x="1393650" y="1346446"/>
                    <a:pt x="1405054" y="1349297"/>
                  </a:cubicBezTo>
                  <a:cubicBezTo>
                    <a:pt x="1423442" y="1353894"/>
                    <a:pt x="1442524" y="1355461"/>
                    <a:pt x="1460810" y="1360448"/>
                  </a:cubicBezTo>
                  <a:cubicBezTo>
                    <a:pt x="1483491" y="1366634"/>
                    <a:pt x="1504911" y="1377049"/>
                    <a:pt x="1527718" y="1382751"/>
                  </a:cubicBezTo>
                  <a:cubicBezTo>
                    <a:pt x="1642426" y="1411428"/>
                    <a:pt x="1586584" y="1400718"/>
                    <a:pt x="1694986" y="1416205"/>
                  </a:cubicBezTo>
                  <a:cubicBezTo>
                    <a:pt x="1727707" y="1409660"/>
                    <a:pt x="1754195" y="1406759"/>
                    <a:pt x="1784196" y="1393902"/>
                  </a:cubicBezTo>
                  <a:cubicBezTo>
                    <a:pt x="1921039" y="1335256"/>
                    <a:pt x="1750266" y="1405291"/>
                    <a:pt x="1862254" y="1349297"/>
                  </a:cubicBezTo>
                  <a:cubicBezTo>
                    <a:pt x="1872768" y="1344040"/>
                    <a:pt x="1884557" y="1341863"/>
                    <a:pt x="1895708" y="1338146"/>
                  </a:cubicBezTo>
                  <a:lnTo>
                    <a:pt x="1918010" y="1271239"/>
                  </a:lnTo>
                  <a:cubicBezTo>
                    <a:pt x="1921727" y="1260088"/>
                    <a:pt x="1926310" y="1249188"/>
                    <a:pt x="1929161" y="1237785"/>
                  </a:cubicBezTo>
                  <a:cubicBezTo>
                    <a:pt x="1932878" y="1222917"/>
                    <a:pt x="1935909" y="1207860"/>
                    <a:pt x="1940313" y="1193180"/>
                  </a:cubicBezTo>
                  <a:cubicBezTo>
                    <a:pt x="1947068" y="1170663"/>
                    <a:pt x="1962615" y="1126273"/>
                    <a:pt x="1962615" y="1126273"/>
                  </a:cubicBezTo>
                  <a:cubicBezTo>
                    <a:pt x="1958898" y="1096536"/>
                    <a:pt x="1960075" y="1065767"/>
                    <a:pt x="1951464" y="1037063"/>
                  </a:cubicBezTo>
                  <a:cubicBezTo>
                    <a:pt x="1947492" y="1023824"/>
                    <a:pt x="1902460" y="996960"/>
                    <a:pt x="1895708" y="992458"/>
                  </a:cubicBezTo>
                  <a:cubicBezTo>
                    <a:pt x="1891991" y="981307"/>
                    <a:pt x="1889814" y="969518"/>
                    <a:pt x="1884557" y="959005"/>
                  </a:cubicBezTo>
                  <a:cubicBezTo>
                    <a:pt x="1878563" y="947018"/>
                    <a:pt x="1866960" y="938100"/>
                    <a:pt x="1862254" y="925551"/>
                  </a:cubicBezTo>
                  <a:cubicBezTo>
                    <a:pt x="1855599" y="907804"/>
                    <a:pt x="1856090" y="888081"/>
                    <a:pt x="1851103" y="869795"/>
                  </a:cubicBezTo>
                  <a:cubicBezTo>
                    <a:pt x="1844917" y="847114"/>
                    <a:pt x="1836234" y="825190"/>
                    <a:pt x="1828800" y="802887"/>
                  </a:cubicBezTo>
                  <a:lnTo>
                    <a:pt x="1806498" y="735980"/>
                  </a:lnTo>
                  <a:cubicBezTo>
                    <a:pt x="1806498" y="735979"/>
                    <a:pt x="1784197" y="669074"/>
                    <a:pt x="1784196" y="669073"/>
                  </a:cubicBezTo>
                  <a:cubicBezTo>
                    <a:pt x="1767880" y="644599"/>
                    <a:pt x="1749024" y="619313"/>
                    <a:pt x="1739591" y="591014"/>
                  </a:cubicBezTo>
                  <a:cubicBezTo>
                    <a:pt x="1729898" y="561935"/>
                    <a:pt x="1724722" y="531541"/>
                    <a:pt x="1717288" y="501805"/>
                  </a:cubicBezTo>
                  <a:cubicBezTo>
                    <a:pt x="1696994" y="420631"/>
                    <a:pt x="1717429" y="493829"/>
                    <a:pt x="1683835" y="401444"/>
                  </a:cubicBezTo>
                  <a:cubicBezTo>
                    <a:pt x="1675801" y="379350"/>
                    <a:pt x="1684339" y="340238"/>
                    <a:pt x="1661532" y="334536"/>
                  </a:cubicBezTo>
                  <a:cubicBezTo>
                    <a:pt x="1646664" y="330819"/>
                    <a:pt x="1631663" y="327595"/>
                    <a:pt x="1616927" y="323385"/>
                  </a:cubicBezTo>
                  <a:cubicBezTo>
                    <a:pt x="1605625" y="320156"/>
                    <a:pt x="1594814" y="315327"/>
                    <a:pt x="1583474" y="312234"/>
                  </a:cubicBezTo>
                  <a:cubicBezTo>
                    <a:pt x="1553902" y="304169"/>
                    <a:pt x="1524001" y="297365"/>
                    <a:pt x="1494264" y="289931"/>
                  </a:cubicBezTo>
                  <a:cubicBezTo>
                    <a:pt x="1479396" y="286214"/>
                    <a:pt x="1464198" y="283626"/>
                    <a:pt x="1449659" y="278780"/>
                  </a:cubicBezTo>
                  <a:cubicBezTo>
                    <a:pt x="1438508" y="275063"/>
                    <a:pt x="1427545" y="270722"/>
                    <a:pt x="1416205" y="267629"/>
                  </a:cubicBezTo>
                  <a:cubicBezTo>
                    <a:pt x="1386634" y="259564"/>
                    <a:pt x="1326996" y="245326"/>
                    <a:pt x="1326996" y="245326"/>
                  </a:cubicBezTo>
                  <a:cubicBezTo>
                    <a:pt x="1262566" y="202374"/>
                    <a:pt x="1320801" y="247391"/>
                    <a:pt x="1271240" y="189570"/>
                  </a:cubicBezTo>
                  <a:cubicBezTo>
                    <a:pt x="1257556" y="173605"/>
                    <a:pt x="1241503" y="159833"/>
                    <a:pt x="1226635" y="144965"/>
                  </a:cubicBezTo>
                  <a:cubicBezTo>
                    <a:pt x="1219201" y="137531"/>
                    <a:pt x="1210164" y="131411"/>
                    <a:pt x="1204332" y="122663"/>
                  </a:cubicBezTo>
                  <a:cubicBezTo>
                    <a:pt x="1187770" y="97820"/>
                    <a:pt x="1182429" y="85068"/>
                    <a:pt x="1159727" y="66907"/>
                  </a:cubicBezTo>
                  <a:cubicBezTo>
                    <a:pt x="1149262" y="58535"/>
                    <a:pt x="1136739" y="52977"/>
                    <a:pt x="1126274" y="44605"/>
                  </a:cubicBezTo>
                  <a:cubicBezTo>
                    <a:pt x="1118064" y="38037"/>
                    <a:pt x="1112986" y="27711"/>
                    <a:pt x="1103971" y="22302"/>
                  </a:cubicBezTo>
                  <a:cubicBezTo>
                    <a:pt x="1092544" y="15446"/>
                    <a:pt x="1034245" y="2083"/>
                    <a:pt x="1025913" y="0"/>
                  </a:cubicBezTo>
                  <a:cubicBezTo>
                    <a:pt x="966440" y="3717"/>
                    <a:pt x="906536" y="3100"/>
                    <a:pt x="847493" y="11151"/>
                  </a:cubicBezTo>
                  <a:cubicBezTo>
                    <a:pt x="824200" y="14327"/>
                    <a:pt x="802888" y="26019"/>
                    <a:pt x="780586" y="33453"/>
                  </a:cubicBezTo>
                  <a:lnTo>
                    <a:pt x="735981" y="55756"/>
                  </a:lnTo>
                  <a:close/>
                </a:path>
              </a:pathLst>
            </a:custGeom>
            <a:solidFill>
              <a:srgbClr val="FFC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03F7044-8623-6346-A701-2162A2C06470}"/>
                </a:ext>
              </a:extLst>
            </p:cNvPr>
            <p:cNvCxnSpPr/>
            <p:nvPr/>
          </p:nvCxnSpPr>
          <p:spPr>
            <a:xfrm flipH="1">
              <a:off x="7211769" y="2562668"/>
              <a:ext cx="144966" cy="86633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BC67AE2-E4AD-804D-8960-CEC9913523B5}"/>
                </a:ext>
              </a:extLst>
            </p:cNvPr>
            <p:cNvCxnSpPr/>
            <p:nvPr/>
          </p:nvCxnSpPr>
          <p:spPr>
            <a:xfrm flipH="1">
              <a:off x="6962725" y="4016552"/>
              <a:ext cx="144966" cy="86633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52F1DB9-7EB2-5644-A7E4-CF434B8FCB88}"/>
                </a:ext>
              </a:extLst>
            </p:cNvPr>
            <p:cNvCxnSpPr/>
            <p:nvPr/>
          </p:nvCxnSpPr>
          <p:spPr>
            <a:xfrm flipH="1">
              <a:off x="7879589" y="2819049"/>
              <a:ext cx="144966" cy="86633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DD745BC-240F-C346-BFAF-0ACCB1BB1258}"/>
                </a:ext>
              </a:extLst>
            </p:cNvPr>
            <p:cNvCxnSpPr/>
            <p:nvPr/>
          </p:nvCxnSpPr>
          <p:spPr>
            <a:xfrm flipH="1">
              <a:off x="7630545" y="4272933"/>
              <a:ext cx="144966" cy="866332"/>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31ED5E8F-04C4-8542-B5F5-37A9E33CDDE0}"/>
                </a:ext>
              </a:extLst>
            </p:cNvPr>
            <p:cNvGrpSpPr/>
            <p:nvPr/>
          </p:nvGrpSpPr>
          <p:grpSpPr>
            <a:xfrm>
              <a:off x="6426338" y="2417383"/>
              <a:ext cx="930398" cy="470141"/>
              <a:chOff x="5871847" y="4479771"/>
              <a:chExt cx="930398" cy="470141"/>
            </a:xfrm>
          </p:grpSpPr>
          <p:sp>
            <p:nvSpPr>
              <p:cNvPr id="18" name="TextBox 17">
                <a:extLst>
                  <a:ext uri="{FF2B5EF4-FFF2-40B4-BE49-F238E27FC236}">
                    <a16:creationId xmlns:a16="http://schemas.microsoft.com/office/drawing/2014/main" id="{1D471B78-BC93-2A40-8F6A-60FC32A55997}"/>
                  </a:ext>
                </a:extLst>
              </p:cNvPr>
              <p:cNvSpPr txBox="1"/>
              <p:nvPr/>
            </p:nvSpPr>
            <p:spPr>
              <a:xfrm>
                <a:off x="5871847" y="4479771"/>
                <a:ext cx="930397" cy="307777"/>
              </a:xfrm>
              <a:prstGeom prst="rect">
                <a:avLst/>
              </a:prstGeom>
              <a:noFill/>
            </p:spPr>
            <p:txBody>
              <a:bodyPr wrap="square" rtlCol="0">
                <a:spAutoFit/>
              </a:bodyPr>
              <a:lstStyle/>
              <a:p>
                <a:r>
                  <a:rPr lang="en-US" sz="1400" dirty="0">
                    <a:latin typeface="+mj-lt"/>
                  </a:rPr>
                  <a:t>Axis thru</a:t>
                </a:r>
                <a:endParaRPr lang="en-US" dirty="0"/>
              </a:p>
            </p:txBody>
          </p:sp>
          <p:sp>
            <p:nvSpPr>
              <p:cNvPr id="19" name="TextBox 18">
                <a:extLst>
                  <a:ext uri="{FF2B5EF4-FFF2-40B4-BE49-F238E27FC236}">
                    <a16:creationId xmlns:a16="http://schemas.microsoft.com/office/drawing/2014/main" id="{7B70351B-5804-5047-9B64-DDE4A632A760}"/>
                  </a:ext>
                </a:extLst>
              </p:cNvPr>
              <p:cNvSpPr txBox="1"/>
              <p:nvPr/>
            </p:nvSpPr>
            <p:spPr>
              <a:xfrm>
                <a:off x="6008773" y="4580580"/>
                <a:ext cx="793472" cy="369332"/>
              </a:xfrm>
              <a:prstGeom prst="rect">
                <a:avLst/>
              </a:prstGeom>
              <a:noFill/>
            </p:spPr>
            <p:txBody>
              <a:bodyPr wrap="square" rtlCol="0">
                <a:spAutoFit/>
              </a:bodyPr>
              <a:lstStyle/>
              <a:p>
                <a:r>
                  <a:rPr lang="en-US" sz="1400" dirty="0" err="1">
                    <a:latin typeface="+mj-lt"/>
                  </a:rPr>
                  <a:t>c.of</a:t>
                </a:r>
                <a:r>
                  <a:rPr lang="en-US" sz="1400" dirty="0">
                    <a:latin typeface="+mj-lt"/>
                  </a:rPr>
                  <a:t> m</a:t>
                </a:r>
                <a:r>
                  <a:rPr lang="en-US" dirty="0"/>
                  <a:t>.</a:t>
                </a:r>
              </a:p>
            </p:txBody>
          </p:sp>
        </p:grpSp>
        <p:grpSp>
          <p:nvGrpSpPr>
            <p:cNvPr id="27" name="Group 26">
              <a:extLst>
                <a:ext uri="{FF2B5EF4-FFF2-40B4-BE49-F238E27FC236}">
                  <a16:creationId xmlns:a16="http://schemas.microsoft.com/office/drawing/2014/main" id="{03A2DCBC-1EA2-9F42-8432-D3B3CD63EB11}"/>
                </a:ext>
              </a:extLst>
            </p:cNvPr>
            <p:cNvGrpSpPr/>
            <p:nvPr/>
          </p:nvGrpSpPr>
          <p:grpSpPr>
            <a:xfrm>
              <a:off x="7775511" y="2553008"/>
              <a:ext cx="914033" cy="461665"/>
              <a:chOff x="8116898" y="2995834"/>
              <a:chExt cx="914033" cy="461665"/>
            </a:xfrm>
          </p:grpSpPr>
          <p:sp>
            <p:nvSpPr>
              <p:cNvPr id="25" name="TextBox 24">
                <a:extLst>
                  <a:ext uri="{FF2B5EF4-FFF2-40B4-BE49-F238E27FC236}">
                    <a16:creationId xmlns:a16="http://schemas.microsoft.com/office/drawing/2014/main" id="{EDAE172A-17A7-634D-B7B1-6EF272E9D925}"/>
                  </a:ext>
                </a:extLst>
              </p:cNvPr>
              <p:cNvSpPr txBox="1"/>
              <p:nvPr/>
            </p:nvSpPr>
            <p:spPr>
              <a:xfrm>
                <a:off x="8384831" y="3149722"/>
                <a:ext cx="474810" cy="307777"/>
              </a:xfrm>
              <a:prstGeom prst="rect">
                <a:avLst/>
              </a:prstGeom>
              <a:noFill/>
            </p:spPr>
            <p:txBody>
              <a:bodyPr wrap="none" rtlCol="0">
                <a:spAutoFit/>
              </a:bodyPr>
              <a:lstStyle/>
              <a:p>
                <a:r>
                  <a:rPr lang="en-US" sz="1400" dirty="0">
                    <a:latin typeface="+mj-lt"/>
                  </a:rPr>
                  <a:t>axis</a:t>
                </a:r>
                <a:endParaRPr lang="en-US" dirty="0">
                  <a:latin typeface="+mj-lt"/>
                </a:endParaRPr>
              </a:p>
            </p:txBody>
          </p:sp>
          <p:sp>
            <p:nvSpPr>
              <p:cNvPr id="26" name="TextBox 25">
                <a:extLst>
                  <a:ext uri="{FF2B5EF4-FFF2-40B4-BE49-F238E27FC236}">
                    <a16:creationId xmlns:a16="http://schemas.microsoft.com/office/drawing/2014/main" id="{0B34C89C-5A28-D94A-A8DC-E6238B6A2F1F}"/>
                  </a:ext>
                </a:extLst>
              </p:cNvPr>
              <p:cNvSpPr txBox="1"/>
              <p:nvPr/>
            </p:nvSpPr>
            <p:spPr>
              <a:xfrm>
                <a:off x="8116898" y="2995834"/>
                <a:ext cx="914033" cy="307777"/>
              </a:xfrm>
              <a:prstGeom prst="rect">
                <a:avLst/>
              </a:prstGeom>
              <a:noFill/>
            </p:spPr>
            <p:txBody>
              <a:bodyPr wrap="none" rtlCol="0">
                <a:spAutoFit/>
              </a:bodyPr>
              <a:lstStyle/>
              <a:p>
                <a:r>
                  <a:rPr lang="en-US" sz="1400" dirty="0">
                    <a:latin typeface="+mj-lt"/>
                  </a:rPr>
                  <a:t>secondary</a:t>
                </a:r>
                <a:endParaRPr lang="en-US" dirty="0">
                  <a:latin typeface="+mj-lt"/>
                </a:endParaRPr>
              </a:p>
            </p:txBody>
          </p:sp>
        </p:grpSp>
        <p:cxnSp>
          <p:nvCxnSpPr>
            <p:cNvPr id="29" name="Straight Arrow Connector 28">
              <a:extLst>
                <a:ext uri="{FF2B5EF4-FFF2-40B4-BE49-F238E27FC236}">
                  <a16:creationId xmlns:a16="http://schemas.microsoft.com/office/drawing/2014/main" id="{CB46AF4A-F72A-4649-B59F-92DEEF03F014}"/>
                </a:ext>
              </a:extLst>
            </p:cNvPr>
            <p:cNvCxnSpPr/>
            <p:nvPr/>
          </p:nvCxnSpPr>
          <p:spPr>
            <a:xfrm>
              <a:off x="7035208" y="4400760"/>
              <a:ext cx="662411" cy="242498"/>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7D0B89CF-5477-8A43-B4B9-D30273F18500}"/>
                </a:ext>
              </a:extLst>
            </p:cNvPr>
            <p:cNvGrpSpPr/>
            <p:nvPr/>
          </p:nvGrpSpPr>
          <p:grpSpPr>
            <a:xfrm>
              <a:off x="6757157" y="4645274"/>
              <a:ext cx="909223" cy="659998"/>
              <a:chOff x="5508055" y="4466803"/>
              <a:chExt cx="909223" cy="659998"/>
            </a:xfrm>
          </p:grpSpPr>
          <p:sp>
            <p:nvSpPr>
              <p:cNvPr id="30" name="TextBox 29">
                <a:extLst>
                  <a:ext uri="{FF2B5EF4-FFF2-40B4-BE49-F238E27FC236}">
                    <a16:creationId xmlns:a16="http://schemas.microsoft.com/office/drawing/2014/main" id="{FDC2401F-FA3C-9745-B895-B946A214C9C5}"/>
                  </a:ext>
                </a:extLst>
              </p:cNvPr>
              <p:cNvSpPr txBox="1"/>
              <p:nvPr/>
            </p:nvSpPr>
            <p:spPr>
              <a:xfrm>
                <a:off x="5508055" y="4466803"/>
                <a:ext cx="909223" cy="307777"/>
              </a:xfrm>
              <a:prstGeom prst="rect">
                <a:avLst/>
              </a:prstGeom>
              <a:noFill/>
            </p:spPr>
            <p:txBody>
              <a:bodyPr wrap="none" rtlCol="0">
                <a:spAutoFit/>
              </a:bodyPr>
              <a:lstStyle/>
              <a:p>
                <a:r>
                  <a:rPr lang="en-US" sz="1400" dirty="0">
                    <a:latin typeface="+mj-lt"/>
                  </a:rPr>
                  <a:t>distance </a:t>
                </a:r>
                <a:r>
                  <a:rPr lang="en-US" sz="1400" dirty="0">
                    <a:solidFill>
                      <a:srgbClr val="FF0000"/>
                    </a:solidFill>
                    <a:latin typeface="+mj-lt"/>
                  </a:rPr>
                  <a:t>d</a:t>
                </a:r>
                <a:endParaRPr lang="en-US" dirty="0">
                  <a:solidFill>
                    <a:srgbClr val="FF0000"/>
                  </a:solidFill>
                  <a:latin typeface="+mj-lt"/>
                </a:endParaRPr>
              </a:p>
            </p:txBody>
          </p:sp>
          <p:sp>
            <p:nvSpPr>
              <p:cNvPr id="31" name="TextBox 30">
                <a:extLst>
                  <a:ext uri="{FF2B5EF4-FFF2-40B4-BE49-F238E27FC236}">
                    <a16:creationId xmlns:a16="http://schemas.microsoft.com/office/drawing/2014/main" id="{50E2CCAC-C776-C147-A9E8-091CBE18C0F8}"/>
                  </a:ext>
                </a:extLst>
              </p:cNvPr>
              <p:cNvSpPr txBox="1"/>
              <p:nvPr/>
            </p:nvSpPr>
            <p:spPr>
              <a:xfrm>
                <a:off x="5621977" y="4648489"/>
                <a:ext cx="784189" cy="307777"/>
              </a:xfrm>
              <a:prstGeom prst="rect">
                <a:avLst/>
              </a:prstGeom>
              <a:noFill/>
            </p:spPr>
            <p:txBody>
              <a:bodyPr wrap="none" rtlCol="0">
                <a:spAutoFit/>
              </a:bodyPr>
              <a:lstStyle/>
              <a:p>
                <a:r>
                  <a:rPr lang="en-US" sz="1400" dirty="0">
                    <a:latin typeface="+mj-lt"/>
                  </a:rPr>
                  <a:t>between</a:t>
                </a:r>
                <a:endParaRPr lang="en-US" dirty="0">
                  <a:latin typeface="+mj-lt"/>
                </a:endParaRPr>
              </a:p>
            </p:txBody>
          </p:sp>
          <p:sp>
            <p:nvSpPr>
              <p:cNvPr id="32" name="TextBox 31">
                <a:extLst>
                  <a:ext uri="{FF2B5EF4-FFF2-40B4-BE49-F238E27FC236}">
                    <a16:creationId xmlns:a16="http://schemas.microsoft.com/office/drawing/2014/main" id="{FC9A5BFA-2F4B-C347-9C00-22CA0A542871}"/>
                  </a:ext>
                </a:extLst>
              </p:cNvPr>
              <p:cNvSpPr txBox="1"/>
              <p:nvPr/>
            </p:nvSpPr>
            <p:spPr>
              <a:xfrm>
                <a:off x="5735899" y="4819024"/>
                <a:ext cx="505267" cy="307777"/>
              </a:xfrm>
              <a:prstGeom prst="rect">
                <a:avLst/>
              </a:prstGeom>
              <a:noFill/>
            </p:spPr>
            <p:txBody>
              <a:bodyPr wrap="none" rtlCol="0">
                <a:spAutoFit/>
              </a:bodyPr>
              <a:lstStyle/>
              <a:p>
                <a:r>
                  <a:rPr lang="en-US" sz="1400" dirty="0">
                    <a:latin typeface="+mj-lt"/>
                  </a:rPr>
                  <a:t>axes</a:t>
                </a:r>
                <a:endParaRPr lang="en-US" dirty="0">
                  <a:latin typeface="+mj-lt"/>
                </a:endParaRPr>
              </a:p>
            </p:txBody>
          </p:sp>
        </p:grpSp>
        <p:sp>
          <p:nvSpPr>
            <p:cNvPr id="34" name="TextBox 33">
              <a:extLst>
                <a:ext uri="{FF2B5EF4-FFF2-40B4-BE49-F238E27FC236}">
                  <a16:creationId xmlns:a16="http://schemas.microsoft.com/office/drawing/2014/main" id="{E393C546-75F4-3C47-84D4-63564701CE16}"/>
                </a:ext>
              </a:extLst>
            </p:cNvPr>
            <p:cNvSpPr txBox="1"/>
            <p:nvPr/>
          </p:nvSpPr>
          <p:spPr>
            <a:xfrm>
              <a:off x="6357165" y="3460156"/>
              <a:ext cx="750526" cy="307777"/>
            </a:xfrm>
            <a:prstGeom prst="rect">
              <a:avLst/>
            </a:prstGeom>
            <a:noFill/>
          </p:spPr>
          <p:txBody>
            <a:bodyPr wrap="none" rtlCol="0">
              <a:spAutoFit/>
            </a:bodyPr>
            <a:lstStyle/>
            <a:p>
              <a:r>
                <a:rPr lang="en-US" sz="1400" dirty="0">
                  <a:latin typeface="+mj-lt"/>
                </a:rPr>
                <a:t>mass M</a:t>
              </a:r>
            </a:p>
          </p:txBody>
        </p:sp>
      </p:grpSp>
      <p:graphicFrame>
        <p:nvGraphicFramePr>
          <p:cNvPr id="38" name="Object 37">
            <a:extLst>
              <a:ext uri="{FF2B5EF4-FFF2-40B4-BE49-F238E27FC236}">
                <a16:creationId xmlns:a16="http://schemas.microsoft.com/office/drawing/2014/main" id="{C9D5B566-7EC3-784F-AF40-98352D35865F}"/>
              </a:ext>
            </a:extLst>
          </p:cNvPr>
          <p:cNvGraphicFramePr>
            <a:graphicFrameLocks noChangeAspect="1"/>
          </p:cNvGraphicFramePr>
          <p:nvPr>
            <p:extLst>
              <p:ext uri="{D42A27DB-BD31-4B8C-83A1-F6EECF244321}">
                <p14:modId xmlns:p14="http://schemas.microsoft.com/office/powerpoint/2010/main" val="1773492026"/>
              </p:ext>
            </p:extLst>
          </p:nvPr>
        </p:nvGraphicFramePr>
        <p:xfrm>
          <a:off x="2184290" y="2831407"/>
          <a:ext cx="2700386" cy="545032"/>
        </p:xfrm>
        <a:graphic>
          <a:graphicData uri="http://schemas.openxmlformats.org/presentationml/2006/ole">
            <mc:AlternateContent xmlns:mc="http://schemas.openxmlformats.org/markup-compatibility/2006">
              <mc:Choice xmlns:v="urn:schemas-microsoft-com:vml" Requires="v">
                <p:oleObj spid="_x0000_s47132" r:id="rId3" imgW="1384300" imgH="279400" progId="Equation.DSMT4">
                  <p:embed/>
                </p:oleObj>
              </mc:Choice>
              <mc:Fallback>
                <p:oleObj r:id="rId3" imgW="1384300" imgH="279400" progId="Equation.DSMT4">
                  <p:embed/>
                  <p:pic>
                    <p:nvPicPr>
                      <p:cNvPr id="0" name=""/>
                      <p:cNvPicPr/>
                      <p:nvPr/>
                    </p:nvPicPr>
                    <p:blipFill>
                      <a:blip r:embed="rId4"/>
                      <a:stretch>
                        <a:fillRect/>
                      </a:stretch>
                    </p:blipFill>
                    <p:spPr>
                      <a:xfrm>
                        <a:off x="2184290" y="2831407"/>
                        <a:ext cx="2700386" cy="545032"/>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6F608933-FE85-3E4D-B4E9-ABF955C54FB6}"/>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21.) </a:t>
            </a:r>
          </a:p>
        </p:txBody>
      </p:sp>
    </p:spTree>
    <p:extLst>
      <p:ext uri="{BB962C8B-B14F-4D97-AF65-F5344CB8AC3E}">
        <p14:creationId xmlns:p14="http://schemas.microsoft.com/office/powerpoint/2010/main" val="196580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dissolv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6791" y="316213"/>
            <a:ext cx="8771092" cy="707886"/>
          </a:xfrm>
          <a:prstGeom prst="rect">
            <a:avLst/>
          </a:prstGeom>
          <a:noFill/>
        </p:spPr>
        <p:txBody>
          <a:bodyPr wrap="square" rtlCol="0">
            <a:spAutoFit/>
          </a:bodyPr>
          <a:lstStyle/>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For our ladder problem</a:t>
            </a:r>
            <a:r>
              <a:rPr lang="en-US" sz="2000" dirty="0">
                <a:latin typeface="+mj-lt"/>
                <a:ea typeface="Palatino Linotype" charset="0"/>
                <a:cs typeface="Palatino Linotype" charset="0"/>
              </a:rPr>
              <a:t>, remembering that its </a:t>
            </a:r>
            <a:r>
              <a:rPr lang="en-US" sz="2000" dirty="0">
                <a:solidFill>
                  <a:srgbClr val="152CC2"/>
                </a:solidFill>
                <a:latin typeface="+mj-lt"/>
                <a:ea typeface="Palatino Linotype" charset="0"/>
                <a:cs typeface="Palatino Linotype" charset="0"/>
              </a:rPr>
              <a:t>moment of inertia about its center of mass </a:t>
            </a:r>
            <a:r>
              <a:rPr lang="en-US" sz="2000" dirty="0">
                <a:latin typeface="+mj-lt"/>
                <a:ea typeface="Palatino Linotype" charset="0"/>
                <a:cs typeface="Palatino Linotype" charset="0"/>
              </a:rPr>
              <a:t>is given, we can write:</a:t>
            </a:r>
          </a:p>
        </p:txBody>
      </p:sp>
      <p:graphicFrame>
        <p:nvGraphicFramePr>
          <p:cNvPr id="9" name="Object 8">
            <a:extLst>
              <a:ext uri="{FF2B5EF4-FFF2-40B4-BE49-F238E27FC236}">
                <a16:creationId xmlns:a16="http://schemas.microsoft.com/office/drawing/2014/main" id="{D5733319-D7A9-9947-B2F1-24C1B85EF567}"/>
              </a:ext>
            </a:extLst>
          </p:cNvPr>
          <p:cNvGraphicFramePr>
            <a:graphicFrameLocks noChangeAspect="1"/>
          </p:cNvGraphicFramePr>
          <p:nvPr>
            <p:extLst>
              <p:ext uri="{D42A27DB-BD31-4B8C-83A1-F6EECF244321}">
                <p14:modId xmlns:p14="http://schemas.microsoft.com/office/powerpoint/2010/main" val="4084826533"/>
              </p:ext>
            </p:extLst>
          </p:nvPr>
        </p:nvGraphicFramePr>
        <p:xfrm>
          <a:off x="2865863" y="1136377"/>
          <a:ext cx="2520176" cy="1550877"/>
        </p:xfrm>
        <a:graphic>
          <a:graphicData uri="http://schemas.openxmlformats.org/presentationml/2006/ole">
            <mc:AlternateContent xmlns:mc="http://schemas.openxmlformats.org/markup-compatibility/2006">
              <mc:Choice xmlns:v="urn:schemas-microsoft-com:vml" Requires="v">
                <p:oleObj spid="_x0000_s48181" r:id="rId3" imgW="1651000" imgH="1016000" progId="Equation.DSMT4">
                  <p:embed/>
                </p:oleObj>
              </mc:Choice>
              <mc:Fallback>
                <p:oleObj r:id="rId3" imgW="1651000" imgH="1016000" progId="Equation.DSMT4">
                  <p:embed/>
                  <p:pic>
                    <p:nvPicPr>
                      <p:cNvPr id="0" name=""/>
                      <p:cNvPicPr/>
                      <p:nvPr/>
                    </p:nvPicPr>
                    <p:blipFill>
                      <a:blip r:embed="rId4"/>
                      <a:stretch>
                        <a:fillRect/>
                      </a:stretch>
                    </p:blipFill>
                    <p:spPr>
                      <a:xfrm>
                        <a:off x="2865863" y="1136377"/>
                        <a:ext cx="2520176" cy="1550877"/>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2156D31C-D720-934E-B434-9349842D5311}"/>
              </a:ext>
            </a:extLst>
          </p:cNvPr>
          <p:cNvSpPr txBox="1"/>
          <p:nvPr/>
        </p:nvSpPr>
        <p:spPr>
          <a:xfrm>
            <a:off x="216791" y="2957077"/>
            <a:ext cx="8771092" cy="400110"/>
          </a:xfrm>
          <a:prstGeom prst="rect">
            <a:avLst/>
          </a:prstGeom>
          <a:noFill/>
        </p:spPr>
        <p:txBody>
          <a:bodyPr wrap="square" rtlCol="0">
            <a:spAutoFit/>
          </a:bodyPr>
          <a:lstStyle/>
          <a:p>
            <a:r>
              <a:rPr lang="en-US" sz="2000" dirty="0">
                <a:solidFill>
                  <a:srgbClr val="152CC2"/>
                </a:solidFill>
                <a:latin typeface="+mj-lt"/>
                <a:ea typeface="Palatino Linotype" charset="0"/>
                <a:cs typeface="Palatino Linotype" charset="0"/>
              </a:rPr>
              <a:t>and our Newton’s Law expression becomes</a:t>
            </a:r>
            <a:r>
              <a:rPr lang="en-US" sz="2000" dirty="0">
                <a:latin typeface="+mj-lt"/>
                <a:ea typeface="Palatino Linotype" charset="0"/>
                <a:cs typeface="Palatino Linotype" charset="0"/>
              </a:rPr>
              <a:t>:</a:t>
            </a:r>
          </a:p>
        </p:txBody>
      </p:sp>
      <p:grpSp>
        <p:nvGrpSpPr>
          <p:cNvPr id="19" name="Group 18">
            <a:extLst>
              <a:ext uri="{FF2B5EF4-FFF2-40B4-BE49-F238E27FC236}">
                <a16:creationId xmlns:a16="http://schemas.microsoft.com/office/drawing/2014/main" id="{E37A9D42-EB75-6341-8894-A8871D2FE26C}"/>
              </a:ext>
            </a:extLst>
          </p:cNvPr>
          <p:cNvGrpSpPr/>
          <p:nvPr/>
        </p:nvGrpSpPr>
        <p:grpSpPr>
          <a:xfrm>
            <a:off x="2242054" y="3653303"/>
            <a:ext cx="3868814" cy="2299818"/>
            <a:chOff x="2242054" y="3653303"/>
            <a:chExt cx="3868814" cy="2299818"/>
          </a:xfrm>
        </p:grpSpPr>
        <p:graphicFrame>
          <p:nvGraphicFramePr>
            <p:cNvPr id="13" name="Object 12">
              <a:extLst>
                <a:ext uri="{FF2B5EF4-FFF2-40B4-BE49-F238E27FC236}">
                  <a16:creationId xmlns:a16="http://schemas.microsoft.com/office/drawing/2014/main" id="{A39A54DC-5463-9E4E-B7EB-AF9EB6839247}"/>
                </a:ext>
              </a:extLst>
            </p:cNvPr>
            <p:cNvGraphicFramePr>
              <a:graphicFrameLocks noChangeAspect="1"/>
            </p:cNvGraphicFramePr>
            <p:nvPr>
              <p:extLst>
                <p:ext uri="{D42A27DB-BD31-4B8C-83A1-F6EECF244321}">
                  <p14:modId xmlns:p14="http://schemas.microsoft.com/office/powerpoint/2010/main" val="316020085"/>
                </p:ext>
              </p:extLst>
            </p:nvPr>
          </p:nvGraphicFramePr>
          <p:xfrm>
            <a:off x="2242054" y="3653303"/>
            <a:ext cx="3868814" cy="2299818"/>
          </p:xfrm>
          <a:graphic>
            <a:graphicData uri="http://schemas.openxmlformats.org/presentationml/2006/ole">
              <mc:AlternateContent xmlns:mc="http://schemas.openxmlformats.org/markup-compatibility/2006">
                <mc:Choice xmlns:v="urn:schemas-microsoft-com:vml" Requires="v">
                  <p:oleObj spid="_x0000_s48182" r:id="rId5" imgW="2438400" imgH="1447800" progId="Equation.DSMT4">
                    <p:embed/>
                  </p:oleObj>
                </mc:Choice>
                <mc:Fallback>
                  <p:oleObj r:id="rId5" imgW="2438400" imgH="1447800" progId="Equation.DSMT4">
                    <p:embed/>
                    <p:pic>
                      <p:nvPicPr>
                        <p:cNvPr id="3" name="Object 2">
                          <a:extLst>
                            <a:ext uri="{FF2B5EF4-FFF2-40B4-BE49-F238E27FC236}">
                              <a16:creationId xmlns:a16="http://schemas.microsoft.com/office/drawing/2014/main" id="{803A336F-43BC-4440-A73E-F41F847A7A2F}"/>
                            </a:ext>
                          </a:extLst>
                        </p:cNvPr>
                        <p:cNvPicPr/>
                        <p:nvPr/>
                      </p:nvPicPr>
                      <p:blipFill>
                        <a:blip r:embed="rId6"/>
                        <a:stretch>
                          <a:fillRect/>
                        </a:stretch>
                      </p:blipFill>
                      <p:spPr>
                        <a:xfrm>
                          <a:off x="2242054" y="3653303"/>
                          <a:ext cx="3868814" cy="229981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BD7F0B2-E918-2F4D-8311-59387DD67AA9}"/>
                </a:ext>
              </a:extLst>
            </p:cNvPr>
            <p:cNvCxnSpPr/>
            <p:nvPr/>
          </p:nvCxnSpPr>
          <p:spPr>
            <a:xfrm flipV="1">
              <a:off x="4226313" y="4744978"/>
              <a:ext cx="301083" cy="41817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DBD0A03-688C-A449-8F8E-99ED04B94A35}"/>
                </a:ext>
              </a:extLst>
            </p:cNvPr>
            <p:cNvCxnSpPr/>
            <p:nvPr/>
          </p:nvCxnSpPr>
          <p:spPr>
            <a:xfrm flipV="1">
              <a:off x="5296831" y="4744978"/>
              <a:ext cx="301083" cy="41817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A04A0E7-3A18-0045-A6E0-5331A7C4C2D0}"/>
                </a:ext>
              </a:extLst>
            </p:cNvPr>
            <p:cNvCxnSpPr/>
            <p:nvPr/>
          </p:nvCxnSpPr>
          <p:spPr>
            <a:xfrm flipV="1">
              <a:off x="3306336" y="4594126"/>
              <a:ext cx="301083" cy="41817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E3B3FD2-2B20-4B4B-B02B-D096ACD0C773}"/>
                </a:ext>
              </a:extLst>
            </p:cNvPr>
            <p:cNvCxnSpPr>
              <a:cxnSpLocks/>
            </p:cNvCxnSpPr>
            <p:nvPr/>
          </p:nvCxnSpPr>
          <p:spPr>
            <a:xfrm flipV="1">
              <a:off x="5652677" y="4669551"/>
              <a:ext cx="156778" cy="2673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1" name="TextBox 10">
            <a:extLst>
              <a:ext uri="{FF2B5EF4-FFF2-40B4-BE49-F238E27FC236}">
                <a16:creationId xmlns:a16="http://schemas.microsoft.com/office/drawing/2014/main" id="{4C2825A0-D9C3-A24C-BA28-6689058619DB}"/>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22.) </a:t>
            </a:r>
          </a:p>
        </p:txBody>
      </p:sp>
    </p:spTree>
    <p:extLst>
      <p:ext uri="{BB962C8B-B14F-4D97-AF65-F5344CB8AC3E}">
        <p14:creationId xmlns:p14="http://schemas.microsoft.com/office/powerpoint/2010/main" val="25959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6791" y="316213"/>
            <a:ext cx="8771092" cy="400110"/>
          </a:xfrm>
          <a:prstGeom prst="rect">
            <a:avLst/>
          </a:prstGeom>
          <a:noFill/>
        </p:spPr>
        <p:txBody>
          <a:bodyPr wrap="square" rtlCol="0">
            <a:spAutoFit/>
          </a:bodyPr>
          <a:lstStyle/>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As for the </a:t>
            </a:r>
            <a:r>
              <a:rPr lang="en-US" sz="2000" dirty="0">
                <a:latin typeface="+mj-lt"/>
                <a:ea typeface="Palatino Linotype" charset="0"/>
                <a:cs typeface="Palatino Linotype" charset="0"/>
              </a:rPr>
              <a:t>translational acceleration of a point on the beam, we an use:</a:t>
            </a:r>
          </a:p>
        </p:txBody>
      </p:sp>
      <p:graphicFrame>
        <p:nvGraphicFramePr>
          <p:cNvPr id="9" name="Object 8">
            <a:extLst>
              <a:ext uri="{FF2B5EF4-FFF2-40B4-BE49-F238E27FC236}">
                <a16:creationId xmlns:a16="http://schemas.microsoft.com/office/drawing/2014/main" id="{D5733319-D7A9-9947-B2F1-24C1B85EF567}"/>
              </a:ext>
            </a:extLst>
          </p:cNvPr>
          <p:cNvGraphicFramePr>
            <a:graphicFrameLocks noChangeAspect="1"/>
          </p:cNvGraphicFramePr>
          <p:nvPr>
            <p:extLst>
              <p:ext uri="{D42A27DB-BD31-4B8C-83A1-F6EECF244321}">
                <p14:modId xmlns:p14="http://schemas.microsoft.com/office/powerpoint/2010/main" val="2899814273"/>
              </p:ext>
            </p:extLst>
          </p:nvPr>
        </p:nvGraphicFramePr>
        <p:xfrm>
          <a:off x="3791415" y="904879"/>
          <a:ext cx="780585" cy="261486"/>
        </p:xfrm>
        <a:graphic>
          <a:graphicData uri="http://schemas.openxmlformats.org/presentationml/2006/ole">
            <mc:AlternateContent xmlns:mc="http://schemas.openxmlformats.org/markup-compatibility/2006">
              <mc:Choice xmlns:v="urn:schemas-microsoft-com:vml" Requires="v">
                <p:oleObj spid="_x0000_s49228" r:id="rId3" imgW="419100" imgH="139700" progId="Equation.DSMT4">
                  <p:embed/>
                </p:oleObj>
              </mc:Choice>
              <mc:Fallback>
                <p:oleObj r:id="rId3" imgW="419100" imgH="139700" progId="Equation.DSMT4">
                  <p:embed/>
                  <p:pic>
                    <p:nvPicPr>
                      <p:cNvPr id="9" name="Object 8">
                        <a:extLst>
                          <a:ext uri="{FF2B5EF4-FFF2-40B4-BE49-F238E27FC236}">
                            <a16:creationId xmlns:a16="http://schemas.microsoft.com/office/drawing/2014/main" id="{D5733319-D7A9-9947-B2F1-24C1B85EF567}"/>
                          </a:ext>
                        </a:extLst>
                      </p:cNvPr>
                      <p:cNvPicPr/>
                      <p:nvPr/>
                    </p:nvPicPr>
                    <p:blipFill>
                      <a:blip r:embed="rId4"/>
                      <a:stretch>
                        <a:fillRect/>
                      </a:stretch>
                    </p:blipFill>
                    <p:spPr>
                      <a:xfrm>
                        <a:off x="3791415" y="904879"/>
                        <a:ext cx="780585" cy="261486"/>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2156D31C-D720-934E-B434-9349842D5311}"/>
              </a:ext>
            </a:extLst>
          </p:cNvPr>
          <p:cNvSpPr txBox="1"/>
          <p:nvPr/>
        </p:nvSpPr>
        <p:spPr>
          <a:xfrm>
            <a:off x="216791" y="1373145"/>
            <a:ext cx="8771092" cy="1323439"/>
          </a:xfrm>
          <a:prstGeom prst="rect">
            <a:avLst/>
          </a:prstGeom>
          <a:noFill/>
        </p:spPr>
        <p:txBody>
          <a:bodyPr wrap="square" rtlCol="0">
            <a:spAutoFit/>
          </a:bodyPr>
          <a:lstStyle/>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We want </a:t>
            </a:r>
            <a:r>
              <a:rPr lang="en-US" sz="2000" dirty="0">
                <a:latin typeface="+mj-lt"/>
                <a:ea typeface="Palatino Linotype" charset="0"/>
                <a:cs typeface="Palatino Linotype" charset="0"/>
              </a:rPr>
              <a:t>the </a:t>
            </a:r>
            <a:r>
              <a:rPr lang="en-US" sz="2000" dirty="0">
                <a:solidFill>
                  <a:srgbClr val="152CC2"/>
                </a:solidFill>
                <a:latin typeface="+mj-lt"/>
                <a:ea typeface="Palatino Linotype" charset="0"/>
                <a:cs typeface="Palatino Linotype" charset="0"/>
              </a:rPr>
              <a:t>translational acceleration </a:t>
            </a:r>
            <a:r>
              <a:rPr lang="en-US" sz="2000" dirty="0">
                <a:latin typeface="+mj-lt"/>
                <a:ea typeface="Palatino Linotype" charset="0"/>
                <a:cs typeface="Palatino Linotype" charset="0"/>
              </a:rPr>
              <a:t>of a point all the way down the beam at its end.  Remembering that the acceleration relationship stated above measures “r” from a “fixed point,” (which in this case would be the pin), r = L for our situation and we can write:</a:t>
            </a:r>
          </a:p>
        </p:txBody>
      </p:sp>
      <p:grpSp>
        <p:nvGrpSpPr>
          <p:cNvPr id="4" name="Group 3">
            <a:extLst>
              <a:ext uri="{FF2B5EF4-FFF2-40B4-BE49-F238E27FC236}">
                <a16:creationId xmlns:a16="http://schemas.microsoft.com/office/drawing/2014/main" id="{4D4164D9-FA82-734C-A0FC-D963E1357B84}"/>
              </a:ext>
            </a:extLst>
          </p:cNvPr>
          <p:cNvGrpSpPr/>
          <p:nvPr/>
        </p:nvGrpSpPr>
        <p:grpSpPr>
          <a:xfrm>
            <a:off x="3010829" y="2780703"/>
            <a:ext cx="2185136" cy="1833985"/>
            <a:chOff x="3010829" y="2780703"/>
            <a:chExt cx="2185136" cy="1833985"/>
          </a:xfrm>
        </p:grpSpPr>
        <p:graphicFrame>
          <p:nvGraphicFramePr>
            <p:cNvPr id="13" name="Object 12">
              <a:extLst>
                <a:ext uri="{FF2B5EF4-FFF2-40B4-BE49-F238E27FC236}">
                  <a16:creationId xmlns:a16="http://schemas.microsoft.com/office/drawing/2014/main" id="{A39A54DC-5463-9E4E-B7EB-AF9EB6839247}"/>
                </a:ext>
              </a:extLst>
            </p:cNvPr>
            <p:cNvGraphicFramePr>
              <a:graphicFrameLocks noChangeAspect="1"/>
            </p:cNvGraphicFramePr>
            <p:nvPr>
              <p:extLst>
                <p:ext uri="{D42A27DB-BD31-4B8C-83A1-F6EECF244321}">
                  <p14:modId xmlns:p14="http://schemas.microsoft.com/office/powerpoint/2010/main" val="3142419397"/>
                </p:ext>
              </p:extLst>
            </p:nvPr>
          </p:nvGraphicFramePr>
          <p:xfrm>
            <a:off x="3010829" y="2780703"/>
            <a:ext cx="2185136" cy="1833985"/>
          </p:xfrm>
          <a:graphic>
            <a:graphicData uri="http://schemas.openxmlformats.org/presentationml/2006/ole">
              <mc:AlternateContent xmlns:mc="http://schemas.openxmlformats.org/markup-compatibility/2006">
                <mc:Choice xmlns:v="urn:schemas-microsoft-com:vml" Requires="v">
                  <p:oleObj spid="_x0000_s49229" r:id="rId5" imgW="1257300" imgH="1054100" progId="Equation.DSMT4">
                    <p:embed/>
                  </p:oleObj>
                </mc:Choice>
                <mc:Fallback>
                  <p:oleObj r:id="rId5" imgW="1257300" imgH="1054100" progId="Equation.DSMT4">
                    <p:embed/>
                    <p:pic>
                      <p:nvPicPr>
                        <p:cNvPr id="13" name="Object 12">
                          <a:extLst>
                            <a:ext uri="{FF2B5EF4-FFF2-40B4-BE49-F238E27FC236}">
                              <a16:creationId xmlns:a16="http://schemas.microsoft.com/office/drawing/2014/main" id="{A39A54DC-5463-9E4E-B7EB-AF9EB6839247}"/>
                            </a:ext>
                          </a:extLst>
                        </p:cNvPr>
                        <p:cNvPicPr/>
                        <p:nvPr/>
                      </p:nvPicPr>
                      <p:blipFill>
                        <a:blip r:embed="rId6"/>
                        <a:stretch>
                          <a:fillRect/>
                        </a:stretch>
                      </p:blipFill>
                      <p:spPr>
                        <a:xfrm>
                          <a:off x="3010829" y="2780703"/>
                          <a:ext cx="2185136" cy="1833985"/>
                        </a:xfrm>
                        <a:prstGeom prst="rect">
                          <a:avLst/>
                        </a:prstGeom>
                      </p:spPr>
                    </p:pic>
                  </p:oleObj>
                </mc:Fallback>
              </mc:AlternateContent>
            </a:graphicData>
          </a:graphic>
        </p:graphicFrame>
        <p:cxnSp>
          <p:nvCxnSpPr>
            <p:cNvPr id="3" name="Straight Connector 2">
              <a:extLst>
                <a:ext uri="{FF2B5EF4-FFF2-40B4-BE49-F238E27FC236}">
                  <a16:creationId xmlns:a16="http://schemas.microsoft.com/office/drawing/2014/main" id="{7CBA568A-BF67-854E-A872-A9A1291A9141}"/>
                </a:ext>
              </a:extLst>
            </p:cNvPr>
            <p:cNvCxnSpPr/>
            <p:nvPr/>
          </p:nvCxnSpPr>
          <p:spPr>
            <a:xfrm flipV="1">
              <a:off x="3345366" y="3488609"/>
              <a:ext cx="301083" cy="41817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98BB44C0-8C1A-E14A-B0C3-D92D0201F3AC}"/>
                </a:ext>
              </a:extLst>
            </p:cNvPr>
            <p:cNvCxnSpPr/>
            <p:nvPr/>
          </p:nvCxnSpPr>
          <p:spPr>
            <a:xfrm flipV="1">
              <a:off x="3869473" y="3607556"/>
              <a:ext cx="301083" cy="41817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1EC40976-2E52-0640-AF08-6A38015A3C04}"/>
              </a:ext>
            </a:extLst>
          </p:cNvPr>
          <p:cNvSpPr txBox="1"/>
          <p:nvPr/>
        </p:nvSpPr>
        <p:spPr>
          <a:xfrm>
            <a:off x="216791" y="4823135"/>
            <a:ext cx="8771092" cy="1138773"/>
          </a:xfrm>
          <a:prstGeom prst="rect">
            <a:avLst/>
          </a:prstGeom>
          <a:noFill/>
        </p:spPr>
        <p:txBody>
          <a:bodyPr wrap="square" rtlCol="0">
            <a:spAutoFit/>
          </a:bodyPr>
          <a:lstStyle/>
          <a:p>
            <a:r>
              <a:rPr lang="en-US" sz="2800" dirty="0">
                <a:solidFill>
                  <a:srgbClr val="FF0000"/>
                </a:solidFill>
                <a:latin typeface="Apple Chancery" panose="03020702040506060504" pitchFamily="66" charset="-79"/>
                <a:ea typeface="Palatino Linotype" charset="0"/>
                <a:cs typeface="Apple Chancery" panose="03020702040506060504" pitchFamily="66" charset="-79"/>
              </a:rPr>
              <a:t>In summary: </a:t>
            </a:r>
            <a:r>
              <a:rPr lang="en-US" sz="2000" dirty="0">
                <a:latin typeface="+mj-lt"/>
                <a:ea typeface="Palatino Linotype" charset="0"/>
                <a:cs typeface="Palatino Linotype" charset="0"/>
              </a:rPr>
              <a:t>Use N.S.L., rotational style (sum of the torques, etc.); calculate the right moment of inertia using the parallel axis theorem if needed; use            if required.</a:t>
            </a:r>
          </a:p>
        </p:txBody>
      </p:sp>
      <p:graphicFrame>
        <p:nvGraphicFramePr>
          <p:cNvPr id="11" name="Object 10">
            <a:extLst>
              <a:ext uri="{FF2B5EF4-FFF2-40B4-BE49-F238E27FC236}">
                <a16:creationId xmlns:a16="http://schemas.microsoft.com/office/drawing/2014/main" id="{8E1DC7D9-7A01-A641-86B5-84CD6900AEED}"/>
              </a:ext>
            </a:extLst>
          </p:cNvPr>
          <p:cNvGraphicFramePr>
            <a:graphicFrameLocks noChangeAspect="1"/>
          </p:cNvGraphicFramePr>
          <p:nvPr>
            <p:extLst>
              <p:ext uri="{D42A27DB-BD31-4B8C-83A1-F6EECF244321}">
                <p14:modId xmlns:p14="http://schemas.microsoft.com/office/powerpoint/2010/main" val="322200536"/>
              </p:ext>
            </p:extLst>
          </p:nvPr>
        </p:nvGraphicFramePr>
        <p:xfrm>
          <a:off x="7733489" y="5358228"/>
          <a:ext cx="680185" cy="227853"/>
        </p:xfrm>
        <a:graphic>
          <a:graphicData uri="http://schemas.openxmlformats.org/presentationml/2006/ole">
            <mc:AlternateContent xmlns:mc="http://schemas.openxmlformats.org/markup-compatibility/2006">
              <mc:Choice xmlns:v="urn:schemas-microsoft-com:vml" Requires="v">
                <p:oleObj spid="_x0000_s49230" r:id="rId7" imgW="419100" imgH="139700" progId="Equation.DSMT4">
                  <p:embed/>
                </p:oleObj>
              </mc:Choice>
              <mc:Fallback>
                <p:oleObj r:id="rId7" imgW="419100" imgH="139700" progId="Equation.DSMT4">
                  <p:embed/>
                  <p:pic>
                    <p:nvPicPr>
                      <p:cNvPr id="9" name="Object 8">
                        <a:extLst>
                          <a:ext uri="{FF2B5EF4-FFF2-40B4-BE49-F238E27FC236}">
                            <a16:creationId xmlns:a16="http://schemas.microsoft.com/office/drawing/2014/main" id="{D5733319-D7A9-9947-B2F1-24C1B85EF567}"/>
                          </a:ext>
                        </a:extLst>
                      </p:cNvPr>
                      <p:cNvPicPr/>
                      <p:nvPr/>
                    </p:nvPicPr>
                    <p:blipFill>
                      <a:blip r:embed="rId8"/>
                      <a:stretch>
                        <a:fillRect/>
                      </a:stretch>
                    </p:blipFill>
                    <p:spPr>
                      <a:xfrm>
                        <a:off x="7733489" y="5358228"/>
                        <a:ext cx="680185" cy="227853"/>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3B2F4D3B-F03B-2A47-8133-435B7352E6DB}"/>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23.) </a:t>
            </a:r>
          </a:p>
        </p:txBody>
      </p:sp>
    </p:spTree>
    <p:extLst>
      <p:ext uri="{BB962C8B-B14F-4D97-AF65-F5344CB8AC3E}">
        <p14:creationId xmlns:p14="http://schemas.microsoft.com/office/powerpoint/2010/main" val="391105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 rolling down an incline</a:t>
            </a:r>
          </a:p>
        </p:txBody>
      </p:sp>
      <p:sp>
        <p:nvSpPr>
          <p:cNvPr id="8" name="Rectangle 7"/>
          <p:cNvSpPr>
            <a:spLocks noChangeArrowheads="1"/>
          </p:cNvSpPr>
          <p:nvPr/>
        </p:nvSpPr>
        <p:spPr bwMode="auto">
          <a:xfrm>
            <a:off x="200721" y="1303896"/>
            <a:ext cx="8731405" cy="103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algn="l" eaLnBrk="1" hangingPunct="1"/>
            <a:r>
              <a:rPr lang="en-US" altLang="en-US" sz="2400" dirty="0">
                <a:solidFill>
                  <a:srgbClr val="FF0000"/>
                </a:solidFill>
                <a:latin typeface="Apple Chancery" panose="03020702040506060504" pitchFamily="66" charset="-79"/>
                <a:ea typeface="Palatino Linotype" charset="0"/>
                <a:cs typeface="Apple Chancery" panose="03020702040506060504" pitchFamily="66" charset="-79"/>
              </a:rPr>
              <a:t>Determine the acceleration </a:t>
            </a:r>
            <a:r>
              <a:rPr lang="en-US" altLang="en-US" sz="2000" dirty="0">
                <a:solidFill>
                  <a:schemeClr val="tx1"/>
                </a:solidFill>
                <a:latin typeface="+mj-lt"/>
                <a:ea typeface="Palatino Linotype" charset="0"/>
                <a:cs typeface="Palatino Linotype" charset="0"/>
              </a:rPr>
              <a:t>of the ball as it rolls down the incline.  Assume you know the incline</a:t>
            </a:r>
            <a:r>
              <a:rPr lang="ja-JP" altLang="en-US" sz="2000" dirty="0">
                <a:solidFill>
                  <a:schemeClr val="tx1"/>
                </a:solidFill>
                <a:latin typeface="+mj-lt"/>
                <a:ea typeface="Palatino Linotype" charset="0"/>
                <a:cs typeface="Palatino Linotype" charset="0"/>
              </a:rPr>
              <a:t>’</a:t>
            </a:r>
            <a:r>
              <a:rPr lang="en-US" altLang="ja-JP" sz="2000" dirty="0">
                <a:solidFill>
                  <a:schemeClr val="tx1"/>
                </a:solidFill>
                <a:latin typeface="+mj-lt"/>
                <a:ea typeface="Palatino Linotype" charset="0"/>
                <a:cs typeface="Palatino Linotype" charset="0"/>
              </a:rPr>
              <a:t>s angle, the ball</a:t>
            </a:r>
            <a:r>
              <a:rPr lang="ja-JP" altLang="en-US" sz="2000" dirty="0">
                <a:solidFill>
                  <a:schemeClr val="tx1"/>
                </a:solidFill>
                <a:latin typeface="+mj-lt"/>
                <a:ea typeface="Palatino Linotype" charset="0"/>
                <a:cs typeface="Palatino Linotype" charset="0"/>
              </a:rPr>
              <a:t>’</a:t>
            </a:r>
            <a:r>
              <a:rPr lang="en-US" altLang="ja-JP" sz="2000" dirty="0">
                <a:solidFill>
                  <a:schemeClr val="tx1"/>
                </a:solidFill>
                <a:latin typeface="+mj-lt"/>
                <a:ea typeface="Palatino Linotype" charset="0"/>
                <a:cs typeface="Palatino Linotype" charset="0"/>
              </a:rPr>
              <a:t>s mass and radius, and assume its moment of inertia about its central axis is </a:t>
            </a:r>
            <a:endParaRPr lang="en-US" altLang="en-US" sz="2000" dirty="0">
              <a:solidFill>
                <a:schemeClr val="tx1"/>
              </a:solidFill>
              <a:latin typeface="+mj-lt"/>
              <a:ea typeface="Palatino Linotype" charset="0"/>
              <a:cs typeface="Palatino Linotype" charset="0"/>
            </a:endParaRPr>
          </a:p>
        </p:txBody>
      </p:sp>
      <p:grpSp>
        <p:nvGrpSpPr>
          <p:cNvPr id="12" name="Group 11"/>
          <p:cNvGrpSpPr>
            <a:grpSpLocks noChangeAspect="1"/>
          </p:cNvGrpSpPr>
          <p:nvPr/>
        </p:nvGrpSpPr>
        <p:grpSpPr>
          <a:xfrm>
            <a:off x="1948180" y="3288481"/>
            <a:ext cx="5588000" cy="2858319"/>
            <a:chOff x="1981200" y="2949575"/>
            <a:chExt cx="6896100" cy="3527425"/>
          </a:xfrm>
        </p:grpSpPr>
        <p:sp>
          <p:nvSpPr>
            <p:cNvPr id="5" name="Rectangle 4"/>
            <p:cNvSpPr>
              <a:spLocks noChangeArrowheads="1"/>
            </p:cNvSpPr>
            <p:nvPr/>
          </p:nvSpPr>
          <p:spPr bwMode="auto">
            <a:xfrm rot="19778716">
              <a:off x="1981200" y="4495800"/>
              <a:ext cx="6896100" cy="203200"/>
            </a:xfrm>
            <a:prstGeom prst="rect">
              <a:avLst/>
            </a:prstGeom>
            <a:solidFill>
              <a:srgbClr val="0070C0"/>
            </a:solidFill>
            <a:ln w="25400">
              <a:solidFill>
                <a:schemeClr val="tx1"/>
              </a:solidFill>
              <a:miter lim="800000"/>
              <a:headEnd/>
              <a:tailEnd/>
            </a:ln>
          </p:spPr>
          <p:txBody>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eaLnBrk="1" hangingPunct="1"/>
              <a:endParaRPr lang="en-US" altLang="en-US"/>
            </a:p>
          </p:txBody>
        </p:sp>
        <p:sp>
          <p:nvSpPr>
            <p:cNvPr id="6" name="Line 3"/>
            <p:cNvSpPr>
              <a:spLocks noChangeShapeType="1"/>
            </p:cNvSpPr>
            <p:nvPr/>
          </p:nvSpPr>
          <p:spPr bwMode="auto">
            <a:xfrm>
              <a:off x="2717800" y="6464300"/>
              <a:ext cx="500380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Oval 6"/>
            <p:cNvSpPr>
              <a:spLocks noChangeArrowheads="1"/>
            </p:cNvSpPr>
            <p:nvPr/>
          </p:nvSpPr>
          <p:spPr bwMode="auto">
            <a:xfrm>
              <a:off x="6223000" y="2949575"/>
              <a:ext cx="762000" cy="784225"/>
            </a:xfrm>
            <a:prstGeom prst="ellipse">
              <a:avLst/>
            </a:prstGeom>
            <a:solidFill>
              <a:srgbClr val="FFC000">
                <a:alpha val="49803"/>
              </a:srgbClr>
            </a:solidFill>
            <a:ln w="25400">
              <a:solidFill>
                <a:schemeClr val="tx1"/>
              </a:solidFill>
              <a:round/>
              <a:headEnd/>
              <a:tailEnd/>
            </a:ln>
          </p:spPr>
          <p:txBody>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eaLnBrk="1" hangingPunct="1"/>
              <a:endParaRPr lang="en-US" altLang="en-US"/>
            </a:p>
          </p:txBody>
        </p:sp>
        <p:sp>
          <p:nvSpPr>
            <p:cNvPr id="9" name="Arc 7"/>
            <p:cNvSpPr>
              <a:spLocks/>
            </p:cNvSpPr>
            <p:nvPr/>
          </p:nvSpPr>
          <p:spPr bwMode="auto">
            <a:xfrm>
              <a:off x="3124200" y="6096000"/>
              <a:ext cx="381000" cy="381000"/>
            </a:xfrm>
            <a:custGeom>
              <a:avLst/>
              <a:gdLst>
                <a:gd name="T0" fmla="*/ 0 w 21600"/>
                <a:gd name="T1" fmla="*/ 0 h 21600"/>
                <a:gd name="T2" fmla="*/ 2090926042 w 21600"/>
                <a:gd name="T3" fmla="*/ 2090926042 h 21600"/>
                <a:gd name="T4" fmla="*/ 0 w 21600"/>
                <a:gd name="T5" fmla="*/ 209092604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0" name="Object 2"/>
            <p:cNvGraphicFramePr>
              <a:graphicFrameLocks noChangeAspect="1"/>
            </p:cNvGraphicFramePr>
            <p:nvPr/>
          </p:nvGraphicFramePr>
          <p:xfrm>
            <a:off x="3505200" y="5867400"/>
            <a:ext cx="334963" cy="469900"/>
          </p:xfrm>
          <a:graphic>
            <a:graphicData uri="http://schemas.openxmlformats.org/presentationml/2006/ole">
              <mc:AlternateContent xmlns:mc="http://schemas.openxmlformats.org/markup-compatibility/2006">
                <mc:Choice xmlns:v="urn:schemas-microsoft-com:vml" Requires="v">
                  <p:oleObj spid="_x0000_s3153" name="Equation" r:id="rId3" imgW="127000" imgH="177800" progId="Equation.DSMT4">
                    <p:embed/>
                  </p:oleObj>
                </mc:Choice>
                <mc:Fallback>
                  <p:oleObj name="Equation" r:id="rId3" imgW="127000" imgH="177800" progId="Equation.DSMT4">
                    <p:embed/>
                    <p:pic>
                      <p:nvPicPr>
                        <p:cNvPr id="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867400"/>
                          <a:ext cx="3349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aphicFrame>
        <p:nvGraphicFramePr>
          <p:cNvPr id="11" name="Object 3"/>
          <p:cNvGraphicFramePr>
            <a:graphicFrameLocks noChangeAspect="1"/>
          </p:cNvGraphicFramePr>
          <p:nvPr>
            <p:extLst>
              <p:ext uri="{D42A27DB-BD31-4B8C-83A1-F6EECF244321}">
                <p14:modId xmlns:p14="http://schemas.microsoft.com/office/powerpoint/2010/main" val="1228695197"/>
              </p:ext>
            </p:extLst>
          </p:nvPr>
        </p:nvGraphicFramePr>
        <p:xfrm>
          <a:off x="2579782" y="1927366"/>
          <a:ext cx="1290251" cy="498069"/>
        </p:xfrm>
        <a:graphic>
          <a:graphicData uri="http://schemas.openxmlformats.org/presentationml/2006/ole">
            <mc:AlternateContent xmlns:mc="http://schemas.openxmlformats.org/markup-compatibility/2006">
              <mc:Choice xmlns:v="urn:schemas-microsoft-com:vml" Requires="v">
                <p:oleObj spid="_x0000_s3154" name="Equation" r:id="rId5" imgW="825500" imgH="317500" progId="Equation.DSMT4">
                  <p:embed/>
                </p:oleObj>
              </mc:Choice>
              <mc:Fallback>
                <p:oleObj name="Equation" r:id="rId5" imgW="825500" imgH="317500" progId="Equation.DSMT4">
                  <p:embed/>
                  <p:pic>
                    <p:nvPicPr>
                      <p:cNvPr id="11" name="Object 3"/>
                      <p:cNvPicPr>
                        <a:picLocks noChangeAspect="1" noChangeArrowheads="1"/>
                      </p:cNvPicPr>
                      <p:nvPr/>
                    </p:nvPicPr>
                    <p:blipFill>
                      <a:blip r:embed="rId6"/>
                      <a:srcRect/>
                      <a:stretch>
                        <a:fillRect/>
                      </a:stretch>
                    </p:blipFill>
                    <p:spPr bwMode="auto">
                      <a:xfrm>
                        <a:off x="2579782" y="1927366"/>
                        <a:ext cx="1290251" cy="498069"/>
                      </a:xfrm>
                      <a:prstGeom prst="rect">
                        <a:avLst/>
                      </a:prstGeom>
                      <a:noFill/>
                      <a:ln>
                        <a:noFill/>
                      </a:ln>
                      <a:effectLst/>
                    </p:spPr>
                  </p:pic>
                </p:oleObj>
              </mc:Fallback>
            </mc:AlternateContent>
          </a:graphicData>
        </a:graphic>
      </p:graphicFrame>
      <p:sp>
        <p:nvSpPr>
          <p:cNvPr id="3" name="TextBox 2"/>
          <p:cNvSpPr txBox="1"/>
          <p:nvPr/>
        </p:nvSpPr>
        <p:spPr>
          <a:xfrm>
            <a:off x="301083" y="2781300"/>
            <a:ext cx="3892343" cy="1938992"/>
          </a:xfrm>
          <a:prstGeom prst="rect">
            <a:avLst/>
          </a:prstGeom>
          <a:noFill/>
        </p:spPr>
        <p:txBody>
          <a:bodyPr wrap="square" rtlCol="0">
            <a:spAutoFit/>
          </a:bodyPr>
          <a:lstStyle/>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How does </a:t>
            </a:r>
            <a:r>
              <a:rPr lang="en-US" sz="2000" dirty="0">
                <a:solidFill>
                  <a:srgbClr val="152CC2"/>
                </a:solidFill>
                <a:latin typeface="+mj-lt"/>
                <a:ea typeface="Palatino Linotype" charset="0"/>
                <a:cs typeface="Palatino Linotype" charset="0"/>
              </a:rPr>
              <a:t>a ball roll? </a:t>
            </a:r>
            <a:r>
              <a:rPr lang="en-US" sz="2000" dirty="0">
                <a:latin typeface="+mj-lt"/>
                <a:ea typeface="Palatino Linotype" charset="0"/>
                <a:cs typeface="Palatino Linotype" charset="0"/>
              </a:rPr>
              <a:t>Something must be required to allow it to rotate about the point of contact </a:t>
            </a:r>
            <a:r>
              <a:rPr lang="mr-IN" sz="2000" dirty="0">
                <a:latin typeface="+mj-lt"/>
                <a:ea typeface="Palatino Linotype" charset="0"/>
                <a:cs typeface="Palatino Linotype" charset="0"/>
              </a:rPr>
              <a:t>–</a:t>
            </a:r>
            <a:r>
              <a:rPr lang="en-US" sz="2000" dirty="0">
                <a:latin typeface="+mj-lt"/>
                <a:ea typeface="Palatino Linotype" charset="0"/>
                <a:cs typeface="Palatino Linotype" charset="0"/>
              </a:rPr>
              <a:t> that means keeping the point of contact motionless as the ball rotates around it. What could do that?</a:t>
            </a:r>
          </a:p>
        </p:txBody>
      </p:sp>
      <p:sp>
        <p:nvSpPr>
          <p:cNvPr id="13" name="TextBox 12">
            <a:extLst>
              <a:ext uri="{FF2B5EF4-FFF2-40B4-BE49-F238E27FC236}">
                <a16:creationId xmlns:a16="http://schemas.microsoft.com/office/drawing/2014/main" id="{6DA4AFDC-D3B7-E040-B063-2CDF679E5041}"/>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24.) </a:t>
            </a:r>
          </a:p>
        </p:txBody>
      </p:sp>
    </p:spTree>
    <p:extLst>
      <p:ext uri="{BB962C8B-B14F-4D97-AF65-F5344CB8AC3E}">
        <p14:creationId xmlns:p14="http://schemas.microsoft.com/office/powerpoint/2010/main" val="401199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 rolling down an incline</a:t>
            </a:r>
          </a:p>
        </p:txBody>
      </p:sp>
      <p:sp>
        <p:nvSpPr>
          <p:cNvPr id="7" name="Oval 6"/>
          <p:cNvSpPr>
            <a:spLocks noChangeArrowheads="1"/>
          </p:cNvSpPr>
          <p:nvPr/>
        </p:nvSpPr>
        <p:spPr bwMode="auto">
          <a:xfrm>
            <a:off x="5817166" y="1434280"/>
            <a:ext cx="1879034" cy="1933839"/>
          </a:xfrm>
          <a:prstGeom prst="ellipse">
            <a:avLst/>
          </a:prstGeom>
          <a:solidFill>
            <a:srgbClr val="FFC000">
              <a:alpha val="49803"/>
            </a:srgbClr>
          </a:solidFill>
          <a:ln w="25400">
            <a:solidFill>
              <a:schemeClr val="tx1"/>
            </a:solidFill>
            <a:round/>
            <a:headEnd/>
            <a:tailEnd/>
          </a:ln>
        </p:spPr>
        <p:txBody>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eaLnBrk="1" hangingPunct="1"/>
            <a:endParaRPr lang="en-US" altLang="en-US"/>
          </a:p>
        </p:txBody>
      </p:sp>
      <p:sp>
        <p:nvSpPr>
          <p:cNvPr id="8" name="Rectangle 7"/>
          <p:cNvSpPr>
            <a:spLocks noChangeArrowheads="1"/>
          </p:cNvSpPr>
          <p:nvPr/>
        </p:nvSpPr>
        <p:spPr bwMode="auto">
          <a:xfrm rot="19778716">
            <a:off x="5630445" y="3209694"/>
            <a:ext cx="3237507" cy="139264"/>
          </a:xfrm>
          <a:prstGeom prst="rect">
            <a:avLst/>
          </a:prstGeom>
          <a:solidFill>
            <a:srgbClr val="0070C0"/>
          </a:solidFill>
          <a:ln w="25400">
            <a:solidFill>
              <a:schemeClr val="tx1"/>
            </a:solidFill>
            <a:miter lim="800000"/>
            <a:headEnd/>
            <a:tailEnd/>
          </a:ln>
        </p:spPr>
        <p:txBody>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eaLnBrk="1" hangingPunct="1"/>
            <a:endParaRPr lang="en-US" altLang="en-US"/>
          </a:p>
        </p:txBody>
      </p:sp>
      <p:cxnSp>
        <p:nvCxnSpPr>
          <p:cNvPr id="10" name="Straight Arrow Connector 9"/>
          <p:cNvCxnSpPr/>
          <p:nvPr/>
        </p:nvCxnSpPr>
        <p:spPr>
          <a:xfrm>
            <a:off x="6801416" y="2348785"/>
            <a:ext cx="0" cy="65246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55316" y="2348785"/>
            <a:ext cx="546100" cy="369332"/>
          </a:xfrm>
          <a:prstGeom prst="rect">
            <a:avLst/>
          </a:prstGeom>
          <a:noFill/>
        </p:spPr>
        <p:txBody>
          <a:bodyPr wrap="square" rtlCol="0">
            <a:spAutoFit/>
          </a:bodyPr>
          <a:lstStyle/>
          <a:p>
            <a:r>
              <a:rPr lang="en-US"/>
              <a:t>mg</a:t>
            </a:r>
          </a:p>
        </p:txBody>
      </p:sp>
      <p:cxnSp>
        <p:nvCxnSpPr>
          <p:cNvPr id="13" name="Straight Connector 12"/>
          <p:cNvCxnSpPr/>
          <p:nvPr/>
        </p:nvCxnSpPr>
        <p:spPr>
          <a:xfrm flipV="1">
            <a:off x="5414078" y="1643288"/>
            <a:ext cx="2650422" cy="150631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59500" y="1196226"/>
            <a:ext cx="1427742" cy="251217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39099" y="1358900"/>
            <a:ext cx="172231" cy="369332"/>
          </a:xfrm>
          <a:prstGeom prst="rect">
            <a:avLst/>
          </a:prstGeom>
          <a:noFill/>
        </p:spPr>
        <p:txBody>
          <a:bodyPr wrap="square" rtlCol="0">
            <a:spAutoFit/>
          </a:bodyPr>
          <a:lstStyle/>
          <a:p>
            <a:r>
              <a:rPr lang="en-US" dirty="0">
                <a:solidFill>
                  <a:schemeClr val="accent1"/>
                </a:solidFill>
              </a:rPr>
              <a:t>x</a:t>
            </a:r>
          </a:p>
        </p:txBody>
      </p:sp>
      <p:sp>
        <p:nvSpPr>
          <p:cNvPr id="21" name="TextBox 20"/>
          <p:cNvSpPr txBox="1"/>
          <p:nvPr/>
        </p:nvSpPr>
        <p:spPr>
          <a:xfrm flipH="1">
            <a:off x="5919580" y="1191327"/>
            <a:ext cx="261923" cy="369332"/>
          </a:xfrm>
          <a:prstGeom prst="rect">
            <a:avLst/>
          </a:prstGeom>
          <a:noFill/>
        </p:spPr>
        <p:txBody>
          <a:bodyPr wrap="square" rtlCol="0">
            <a:spAutoFit/>
          </a:bodyPr>
          <a:lstStyle/>
          <a:p>
            <a:r>
              <a:rPr lang="en-US">
                <a:solidFill>
                  <a:schemeClr val="accent1"/>
                </a:solidFill>
              </a:rPr>
              <a:t>y</a:t>
            </a:r>
            <a:endParaRPr lang="en-US" dirty="0">
              <a:solidFill>
                <a:schemeClr val="accent1"/>
              </a:solidFill>
            </a:endParaRPr>
          </a:p>
        </p:txBody>
      </p:sp>
      <p:cxnSp>
        <p:nvCxnSpPr>
          <p:cNvPr id="22" name="Straight Arrow Connector 21"/>
          <p:cNvCxnSpPr/>
          <p:nvPr/>
        </p:nvCxnSpPr>
        <p:spPr>
          <a:xfrm flipH="1" flipV="1">
            <a:off x="6997700" y="2675015"/>
            <a:ext cx="251498" cy="47458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249660" y="2705417"/>
            <a:ext cx="727970" cy="4395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819105" y="2768378"/>
            <a:ext cx="735349" cy="369332"/>
          </a:xfrm>
          <a:prstGeom prst="rect">
            <a:avLst/>
          </a:prstGeom>
          <a:noFill/>
        </p:spPr>
        <p:txBody>
          <a:bodyPr wrap="square" rtlCol="0">
            <a:spAutoFit/>
          </a:bodyPr>
          <a:lstStyle/>
          <a:p>
            <a:r>
              <a:rPr lang="en-US"/>
              <a:t>N</a:t>
            </a:r>
          </a:p>
        </p:txBody>
      </p:sp>
      <p:sp>
        <p:nvSpPr>
          <p:cNvPr id="28" name="TextBox 27"/>
          <p:cNvSpPr txBox="1"/>
          <p:nvPr/>
        </p:nvSpPr>
        <p:spPr>
          <a:xfrm>
            <a:off x="7696200" y="2348785"/>
            <a:ext cx="735349" cy="369332"/>
          </a:xfrm>
          <a:prstGeom prst="rect">
            <a:avLst/>
          </a:prstGeom>
          <a:noFill/>
        </p:spPr>
        <p:txBody>
          <a:bodyPr wrap="square" rtlCol="0">
            <a:spAutoFit/>
          </a:bodyPr>
          <a:lstStyle/>
          <a:p>
            <a:r>
              <a:rPr lang="en-US" dirty="0" err="1"/>
              <a:t>F</a:t>
            </a:r>
            <a:r>
              <a:rPr lang="en-US" baseline="-25000" dirty="0" err="1"/>
              <a:t>fs</a:t>
            </a:r>
            <a:endParaRPr lang="en-US" dirty="0"/>
          </a:p>
        </p:txBody>
      </p:sp>
      <p:sp>
        <p:nvSpPr>
          <p:cNvPr id="29" name="Line 3"/>
          <p:cNvSpPr>
            <a:spLocks noChangeShapeType="1"/>
          </p:cNvSpPr>
          <p:nvPr/>
        </p:nvSpPr>
        <p:spPr bwMode="auto">
          <a:xfrm>
            <a:off x="5902253" y="4169619"/>
            <a:ext cx="2682947"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Arc 7"/>
          <p:cNvSpPr>
            <a:spLocks/>
          </p:cNvSpPr>
          <p:nvPr/>
        </p:nvSpPr>
        <p:spPr bwMode="auto">
          <a:xfrm>
            <a:off x="6255316" y="3917408"/>
            <a:ext cx="284977" cy="262502"/>
          </a:xfrm>
          <a:custGeom>
            <a:avLst/>
            <a:gdLst>
              <a:gd name="T0" fmla="*/ 0 w 21600"/>
              <a:gd name="T1" fmla="*/ 0 h 21600"/>
              <a:gd name="T2" fmla="*/ 2090926042 w 21600"/>
              <a:gd name="T3" fmla="*/ 2090926042 h 21600"/>
              <a:gd name="T4" fmla="*/ 0 w 21600"/>
              <a:gd name="T5" fmla="*/ 209092604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31" name="Object 2"/>
          <p:cNvGraphicFramePr>
            <a:graphicFrameLocks noChangeAspect="1"/>
          </p:cNvGraphicFramePr>
          <p:nvPr/>
        </p:nvGraphicFramePr>
        <p:xfrm>
          <a:off x="6540293" y="3776687"/>
          <a:ext cx="271425" cy="380766"/>
        </p:xfrm>
        <a:graphic>
          <a:graphicData uri="http://schemas.openxmlformats.org/presentationml/2006/ole">
            <mc:AlternateContent xmlns:mc="http://schemas.openxmlformats.org/markup-compatibility/2006">
              <mc:Choice xmlns:v="urn:schemas-microsoft-com:vml" Requires="v">
                <p:oleObj spid="_x0000_s4217" name="Equation" r:id="rId3" imgW="127000" imgH="177800" progId="Equation.DSMT4">
                  <p:embed/>
                </p:oleObj>
              </mc:Choice>
              <mc:Fallback>
                <p:oleObj name="Equation" r:id="rId3" imgW="127000" imgH="177800" progId="Equation.DSMT4">
                  <p:embed/>
                  <p:pic>
                    <p:nvPicPr>
                      <p:cNvPr id="3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293" y="3776687"/>
                        <a:ext cx="271425" cy="380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2" name="Object 5"/>
          <p:cNvGraphicFramePr>
            <a:graphicFrameLocks noChangeAspect="1"/>
          </p:cNvGraphicFramePr>
          <p:nvPr>
            <p:extLst>
              <p:ext uri="{D42A27DB-BD31-4B8C-83A1-F6EECF244321}">
                <p14:modId xmlns:p14="http://schemas.microsoft.com/office/powerpoint/2010/main" val="3213881444"/>
              </p:ext>
            </p:extLst>
          </p:nvPr>
        </p:nvGraphicFramePr>
        <p:xfrm>
          <a:off x="1399274" y="2017941"/>
          <a:ext cx="2733572" cy="838315"/>
        </p:xfrm>
        <a:graphic>
          <a:graphicData uri="http://schemas.openxmlformats.org/presentationml/2006/ole">
            <mc:AlternateContent xmlns:mc="http://schemas.openxmlformats.org/markup-compatibility/2006">
              <mc:Choice xmlns:v="urn:schemas-microsoft-com:vml" Requires="v">
                <p:oleObj spid="_x0000_s4218" name="Equation" r:id="rId5" imgW="1574800" imgH="482600" progId="Equation.DSMT4">
                  <p:embed/>
                </p:oleObj>
              </mc:Choice>
              <mc:Fallback>
                <p:oleObj name="Equation" r:id="rId5" imgW="1574800" imgH="482600" progId="Equation.DSMT4">
                  <p:embed/>
                  <p:pic>
                    <p:nvPicPr>
                      <p:cNvPr id="32" name="Object 5"/>
                      <p:cNvPicPr>
                        <a:picLocks noChangeAspect="1" noChangeArrowheads="1"/>
                      </p:cNvPicPr>
                      <p:nvPr/>
                    </p:nvPicPr>
                    <p:blipFill>
                      <a:blip r:embed="rId6"/>
                      <a:srcRect/>
                      <a:stretch>
                        <a:fillRect/>
                      </a:stretch>
                    </p:blipFill>
                    <p:spPr bwMode="auto">
                      <a:xfrm>
                        <a:off x="1399274" y="2017941"/>
                        <a:ext cx="2733572" cy="838315"/>
                      </a:xfrm>
                      <a:prstGeom prst="rect">
                        <a:avLst/>
                      </a:prstGeom>
                      <a:noFill/>
                      <a:ln>
                        <a:noFill/>
                      </a:ln>
                      <a:effectLst/>
                    </p:spPr>
                  </p:pic>
                </p:oleObj>
              </mc:Fallback>
            </mc:AlternateContent>
          </a:graphicData>
        </a:graphic>
      </p:graphicFrame>
      <p:sp>
        <p:nvSpPr>
          <p:cNvPr id="33" name="Text Box 32"/>
          <p:cNvSpPr txBox="1">
            <a:spLocks/>
          </p:cNvSpPr>
          <p:nvPr/>
        </p:nvSpPr>
        <p:spPr bwMode="auto">
          <a:xfrm>
            <a:off x="110017" y="1202356"/>
            <a:ext cx="502113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algn="l" eaLnBrk="1" hangingPunct="1"/>
            <a:r>
              <a:rPr lang="en-US" altLang="en-US" sz="2400" dirty="0">
                <a:solidFill>
                  <a:srgbClr val="FF0000"/>
                </a:solidFill>
                <a:latin typeface="Apple Chancery" panose="03020702040506060504" pitchFamily="66" charset="-79"/>
                <a:ea typeface="Palatino Linotype" charset="0"/>
                <a:cs typeface="Apple Chancery" panose="03020702040506060504" pitchFamily="66" charset="-79"/>
              </a:rPr>
              <a:t>For the acceleration </a:t>
            </a:r>
            <a:r>
              <a:rPr lang="en-US" altLang="en-US" sz="2000" dirty="0">
                <a:latin typeface="+mj-lt"/>
                <a:ea typeface="Palatino Linotype" charset="0"/>
                <a:cs typeface="Palatino Linotype" charset="0"/>
              </a:rPr>
              <a:t>of the center of mass, the translational version of N.S.L:</a:t>
            </a:r>
          </a:p>
        </p:txBody>
      </p:sp>
      <p:graphicFrame>
        <p:nvGraphicFramePr>
          <p:cNvPr id="34" name="Object 11"/>
          <p:cNvGraphicFramePr>
            <a:graphicFrameLocks noChangeAspect="1"/>
          </p:cNvGraphicFramePr>
          <p:nvPr/>
        </p:nvGraphicFramePr>
        <p:xfrm>
          <a:off x="1419580" y="3917408"/>
          <a:ext cx="3251200" cy="2335213"/>
        </p:xfrm>
        <a:graphic>
          <a:graphicData uri="http://schemas.openxmlformats.org/presentationml/2006/ole">
            <mc:AlternateContent xmlns:mc="http://schemas.openxmlformats.org/markup-compatibility/2006">
              <mc:Choice xmlns:v="urn:schemas-microsoft-com:vml" Requires="v">
                <p:oleObj spid="_x0000_s4219" name="Equation" r:id="rId7" imgW="1981200" imgH="1422400" progId="Equation.DSMT4">
                  <p:embed/>
                </p:oleObj>
              </mc:Choice>
              <mc:Fallback>
                <p:oleObj name="Equation" r:id="rId7" imgW="1981200" imgH="1422400" progId="Equation.DSMT4">
                  <p:embed/>
                  <p:pic>
                    <p:nvPicPr>
                      <p:cNvPr id="34"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9580" y="3917408"/>
                        <a:ext cx="3251200" cy="233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5" name="Text Box 33"/>
          <p:cNvSpPr txBox="1">
            <a:spLocks/>
          </p:cNvSpPr>
          <p:nvPr/>
        </p:nvSpPr>
        <p:spPr bwMode="auto">
          <a:xfrm>
            <a:off x="111511" y="2925167"/>
            <a:ext cx="49596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algn="l" eaLnBrk="1" hangingPunct="1"/>
            <a:r>
              <a:rPr lang="en-US" altLang="en-US" sz="2400" dirty="0">
                <a:solidFill>
                  <a:srgbClr val="FF0000"/>
                </a:solidFill>
                <a:latin typeface="Apple Chancery" panose="03020702040506060504" pitchFamily="66" charset="-79"/>
                <a:ea typeface="Palatino Linotype" charset="0"/>
                <a:cs typeface="Apple Chancery" panose="03020702040506060504" pitchFamily="66" charset="-79"/>
              </a:rPr>
              <a:t>For the angular acceleration </a:t>
            </a:r>
            <a:r>
              <a:rPr lang="en-US" altLang="en-US" sz="2000" dirty="0">
                <a:latin typeface="+mj-lt"/>
                <a:ea typeface="Palatino Linotype" charset="0"/>
                <a:cs typeface="Palatino Linotype" charset="0"/>
              </a:rPr>
              <a:t>about the center of mass, the rotational version of N.S.L:</a:t>
            </a:r>
          </a:p>
        </p:txBody>
      </p:sp>
      <p:sp>
        <p:nvSpPr>
          <p:cNvPr id="38" name="Rectangle 37"/>
          <p:cNvSpPr/>
          <p:nvPr/>
        </p:nvSpPr>
        <p:spPr>
          <a:xfrm>
            <a:off x="1419580" y="3848497"/>
            <a:ext cx="1044220" cy="520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p:cNvSpPr txBox="1"/>
              <p:nvPr/>
            </p:nvSpPr>
            <p:spPr>
              <a:xfrm>
                <a:off x="1535841" y="3802492"/>
                <a:ext cx="67723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000" i="1" smtClean="0">
                          <a:latin typeface="Cambria Math" charset="0"/>
                          <a:ea typeface="Cambria Math" charset="0"/>
                          <a:cs typeface="Cambria Math" charset="0"/>
                        </a:rPr>
                        <m:t>Σ</m:t>
                      </m:r>
                      <m:sSub>
                        <m:sSubPr>
                          <m:ctrlPr>
                            <a:rPr lang="en-US" sz="2000" i="1" smtClean="0">
                              <a:latin typeface="Cambria Math" panose="02040503050406030204" pitchFamily="18" charset="0"/>
                              <a:ea typeface="Cambria Math" charset="0"/>
                              <a:cs typeface="Cambria Math" charset="0"/>
                            </a:rPr>
                          </m:ctrlPr>
                        </m:sSubPr>
                        <m:e>
                          <m:r>
                            <a:rPr lang="en-US" sz="2000" i="1" smtClean="0">
                              <a:latin typeface="Cambria Math" charset="0"/>
                              <a:ea typeface="Cambria Math" charset="0"/>
                              <a:cs typeface="Cambria Math" charset="0"/>
                            </a:rPr>
                            <m:t>𝜏</m:t>
                          </m:r>
                        </m:e>
                        <m:sub>
                          <m:r>
                            <a:rPr lang="en-US" sz="2000" b="0" i="1" smtClean="0">
                              <a:latin typeface="Cambria Math" charset="0"/>
                              <a:ea typeface="Cambria Math" charset="0"/>
                              <a:cs typeface="Cambria Math" charset="0"/>
                            </a:rPr>
                            <m:t>𝐶𝑀</m:t>
                          </m:r>
                        </m:sub>
                      </m:sSub>
                      <m:r>
                        <a:rPr lang="en-US" sz="2000" b="0" i="1" smtClean="0">
                          <a:latin typeface="Cambria Math" charset="0"/>
                          <a:ea typeface="Cambria Math" charset="0"/>
                          <a:cs typeface="Cambria Math" charset="0"/>
                        </a:rPr>
                        <m:t>:</m:t>
                      </m:r>
                    </m:oMath>
                  </m:oMathPara>
                </a14:m>
                <a:endParaRPr lang="en-US" sz="20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535841" y="3802492"/>
                <a:ext cx="677237" cy="307777"/>
              </a:xfrm>
              <a:prstGeom prst="rect">
                <a:avLst/>
              </a:prstGeom>
              <a:blipFill rotWithShape="0">
                <a:blip r:embed="rId10"/>
                <a:stretch>
                  <a:fillRect l="-9009" r="-5405" b="-16000"/>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D5C497B6-024B-D245-9BA5-AF07D5859D31}"/>
              </a:ext>
            </a:extLst>
          </p:cNvPr>
          <p:cNvCxnSpPr/>
          <p:nvPr/>
        </p:nvCxnSpPr>
        <p:spPr>
          <a:xfrm flipV="1">
            <a:off x="2463800" y="4873083"/>
            <a:ext cx="335156" cy="50180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6A7554B-6A4D-704E-A80F-0700F7B56D97}"/>
              </a:ext>
            </a:extLst>
          </p:cNvPr>
          <p:cNvCxnSpPr/>
          <p:nvPr/>
        </p:nvCxnSpPr>
        <p:spPr>
          <a:xfrm flipV="1">
            <a:off x="4192239" y="5072463"/>
            <a:ext cx="335156" cy="50180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D68A6824-CA0C-074F-ABA3-687D5BE5DE5A}"/>
              </a:ext>
            </a:extLst>
          </p:cNvPr>
          <p:cNvCxnSpPr>
            <a:cxnSpLocks/>
          </p:cNvCxnSpPr>
          <p:nvPr/>
        </p:nvCxnSpPr>
        <p:spPr>
          <a:xfrm flipV="1">
            <a:off x="3544747" y="4694664"/>
            <a:ext cx="402785" cy="42932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CF9E02BA-433E-E24D-9883-93626F52FBEB}"/>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25.) </a:t>
            </a:r>
          </a:p>
        </p:txBody>
      </p:sp>
    </p:spTree>
    <p:extLst>
      <p:ext uri="{BB962C8B-B14F-4D97-AF65-F5344CB8AC3E}">
        <p14:creationId xmlns:p14="http://schemas.microsoft.com/office/powerpoint/2010/main" val="168513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dissolve">
                                      <p:cBhvr>
                                        <p:cTn id="20" dur="500"/>
                                        <p:tgtEl>
                                          <p:spTgt spid="3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500"/>
                                        <p:tgtEl>
                                          <p:spTgt spid="39"/>
                                        </p:tgtEl>
                                      </p:cBhvr>
                                    </p:animEffect>
                                  </p:childTnLst>
                                </p:cTn>
                              </p:par>
                              <p:par>
                                <p:cTn id="24" presetID="9"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par>
                                <p:cTn id="27" presetID="9"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par>
                                <p:cTn id="30" presetID="9"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dissolv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325" y="318990"/>
            <a:ext cx="6591300" cy="461665"/>
          </a:xfrm>
          <a:prstGeom prst="rect">
            <a:avLst/>
          </a:prstGeom>
          <a:noFill/>
        </p:spPr>
        <p:txBody>
          <a:bodyPr wrap="square" rtlCol="0">
            <a:spAutoFit/>
          </a:bodyPr>
          <a:lstStyle/>
          <a:p>
            <a:r>
              <a:rPr lang="en-US" sz="2400" dirty="0">
                <a:solidFill>
                  <a:srgbClr val="FF0000"/>
                </a:solidFill>
                <a:latin typeface="Apple Chancery" panose="03020702040506060504" pitchFamily="66" charset="-79"/>
                <a:ea typeface="Palatino Linotype" charset="0"/>
                <a:cs typeface="Apple Chancery" panose="03020702040506060504" pitchFamily="66" charset="-79"/>
              </a:rPr>
              <a:t>Combining</a:t>
            </a:r>
            <a:r>
              <a:rPr lang="en-US" sz="2000" dirty="0">
                <a:latin typeface="+mj-lt"/>
                <a:ea typeface="Palatino Linotype" charset="0"/>
                <a:cs typeface="Palatino Linotype" charset="0"/>
              </a:rPr>
              <a:t>, we get:</a:t>
            </a:r>
          </a:p>
        </p:txBody>
      </p:sp>
      <p:graphicFrame>
        <p:nvGraphicFramePr>
          <p:cNvPr id="5" name="Object 10"/>
          <p:cNvGraphicFramePr>
            <a:graphicFrameLocks noChangeAspect="1"/>
          </p:cNvGraphicFramePr>
          <p:nvPr>
            <p:extLst>
              <p:ext uri="{D42A27DB-BD31-4B8C-83A1-F6EECF244321}">
                <p14:modId xmlns:p14="http://schemas.microsoft.com/office/powerpoint/2010/main" val="2864582799"/>
              </p:ext>
            </p:extLst>
          </p:nvPr>
        </p:nvGraphicFramePr>
        <p:xfrm>
          <a:off x="2417763" y="847068"/>
          <a:ext cx="4087812" cy="2492375"/>
        </p:xfrm>
        <a:graphic>
          <a:graphicData uri="http://schemas.openxmlformats.org/presentationml/2006/ole">
            <mc:AlternateContent xmlns:mc="http://schemas.openxmlformats.org/markup-compatibility/2006">
              <mc:Choice xmlns:v="urn:schemas-microsoft-com:vml" Requires="v">
                <p:oleObj spid="_x0000_s5181" name="Equation" r:id="rId3" imgW="2146300" imgH="1308100" progId="Equation.DSMT4">
                  <p:embed/>
                </p:oleObj>
              </mc:Choice>
              <mc:Fallback>
                <p:oleObj name="Equation" r:id="rId3" imgW="2146300" imgH="1308100" progId="Equation.DSMT4">
                  <p:embed/>
                  <p:pic>
                    <p:nvPicPr>
                      <p:cNvPr id="5" name="Object 10"/>
                      <p:cNvPicPr>
                        <a:picLocks noChangeAspect="1" noChangeArrowheads="1"/>
                      </p:cNvPicPr>
                      <p:nvPr/>
                    </p:nvPicPr>
                    <p:blipFill>
                      <a:blip r:embed="rId4"/>
                      <a:srcRect/>
                      <a:stretch>
                        <a:fillRect/>
                      </a:stretch>
                    </p:blipFill>
                    <p:spPr bwMode="auto">
                      <a:xfrm>
                        <a:off x="2417763" y="847068"/>
                        <a:ext cx="4087812" cy="249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TextBox 5"/>
          <p:cNvSpPr txBox="1"/>
          <p:nvPr/>
        </p:nvSpPr>
        <p:spPr>
          <a:xfrm>
            <a:off x="372325" y="3420396"/>
            <a:ext cx="8526347" cy="707886"/>
          </a:xfrm>
          <a:prstGeom prst="rect">
            <a:avLst/>
          </a:prstGeom>
          <a:noFill/>
        </p:spPr>
        <p:txBody>
          <a:bodyPr wrap="square" rtlCol="0">
            <a:spAutoFit/>
          </a:bodyPr>
          <a:lstStyle/>
          <a:p>
            <a:r>
              <a:rPr lang="en-US" sz="2000" i="1" dirty="0">
                <a:solidFill>
                  <a:srgbClr val="152CC2"/>
                </a:solidFill>
                <a:latin typeface="+mj-lt"/>
                <a:ea typeface="Palatino Linotype" charset="0"/>
                <a:cs typeface="Palatino Linotype" charset="0"/>
              </a:rPr>
              <a:t>But wait! There’s another way! </a:t>
            </a:r>
            <a:r>
              <a:rPr lang="en-US" sz="2000" dirty="0">
                <a:latin typeface="+mj-lt"/>
                <a:ea typeface="Palatino Linotype" charset="0"/>
                <a:cs typeface="Palatino Linotype" charset="0"/>
              </a:rPr>
              <a:t>What if we found the </a:t>
            </a:r>
            <a:r>
              <a:rPr lang="en-US" sz="2000" dirty="0">
                <a:solidFill>
                  <a:srgbClr val="FF0000"/>
                </a:solidFill>
                <a:latin typeface="+mj-lt"/>
                <a:ea typeface="Palatino Linotype" charset="0"/>
                <a:cs typeface="Palatino Linotype" charset="0"/>
              </a:rPr>
              <a:t>angular acceleration about the contact point</a:t>
            </a:r>
            <a:r>
              <a:rPr lang="en-US" sz="2000" dirty="0">
                <a:latin typeface="+mj-lt"/>
                <a:ea typeface="Palatino Linotype" charset="0"/>
                <a:cs typeface="Palatino Linotype" charset="0"/>
              </a:rPr>
              <a:t>?</a:t>
            </a:r>
          </a:p>
        </p:txBody>
      </p:sp>
      <p:cxnSp>
        <p:nvCxnSpPr>
          <p:cNvPr id="7" name="Straight Connector 6">
            <a:extLst>
              <a:ext uri="{FF2B5EF4-FFF2-40B4-BE49-F238E27FC236}">
                <a16:creationId xmlns:a16="http://schemas.microsoft.com/office/drawing/2014/main" id="{84190D84-7B96-B645-ADAC-A57931AFFDEE}"/>
              </a:ext>
            </a:extLst>
          </p:cNvPr>
          <p:cNvCxnSpPr/>
          <p:nvPr/>
        </p:nvCxnSpPr>
        <p:spPr>
          <a:xfrm flipV="1">
            <a:off x="3667975" y="2093255"/>
            <a:ext cx="335156" cy="50180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7491303-C1DB-5348-8BDB-4693D5EB25AF}"/>
              </a:ext>
            </a:extLst>
          </p:cNvPr>
          <p:cNvCxnSpPr/>
          <p:nvPr/>
        </p:nvCxnSpPr>
        <p:spPr>
          <a:xfrm flipV="1">
            <a:off x="5275645" y="2059801"/>
            <a:ext cx="335156" cy="50180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 Box 32">
            <a:extLst>
              <a:ext uri="{FF2B5EF4-FFF2-40B4-BE49-F238E27FC236}">
                <a16:creationId xmlns:a16="http://schemas.microsoft.com/office/drawing/2014/main" id="{E1BA96A5-5BF6-A54F-841B-509426A4B405}"/>
              </a:ext>
            </a:extLst>
          </p:cNvPr>
          <p:cNvSpPr txBox="1">
            <a:spLocks/>
          </p:cNvSpPr>
          <p:nvPr/>
        </p:nvSpPr>
        <p:spPr bwMode="auto">
          <a:xfrm>
            <a:off x="372325" y="4552176"/>
            <a:ext cx="45230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If we were </a:t>
            </a:r>
            <a:r>
              <a:rPr lang="en-US" altLang="en-US" sz="2000" dirty="0">
                <a:latin typeface="+mj-lt"/>
                <a:ea typeface="Palatino Linotype" charset="0"/>
                <a:cs typeface="Palatino Linotype" charset="0"/>
              </a:rPr>
              <a:t>to </a:t>
            </a:r>
            <a:r>
              <a:rPr lang="en-US" altLang="en-US" sz="2000" dirty="0">
                <a:solidFill>
                  <a:srgbClr val="152CC2"/>
                </a:solidFill>
                <a:latin typeface="+mj-lt"/>
                <a:ea typeface="Palatino Linotype" charset="0"/>
                <a:cs typeface="Palatino Linotype" charset="0"/>
              </a:rPr>
              <a:t>sum the torques about the contact point </a:t>
            </a:r>
            <a:r>
              <a:rPr lang="en-US" altLang="en-US" sz="2000" dirty="0">
                <a:latin typeface="+mj-lt"/>
                <a:ea typeface="Palatino Linotype" charset="0"/>
                <a:cs typeface="Palatino Linotype" charset="0"/>
              </a:rPr>
              <a:t>(which is, instantaneously, a fixed point), we would get (see next page for justification):</a:t>
            </a:r>
          </a:p>
        </p:txBody>
      </p:sp>
      <p:graphicFrame>
        <p:nvGraphicFramePr>
          <p:cNvPr id="11" name="Object 8">
            <a:extLst>
              <a:ext uri="{FF2B5EF4-FFF2-40B4-BE49-F238E27FC236}">
                <a16:creationId xmlns:a16="http://schemas.microsoft.com/office/drawing/2014/main" id="{9366142D-5A48-1341-A33E-E901B0E655D9}"/>
              </a:ext>
            </a:extLst>
          </p:cNvPr>
          <p:cNvGraphicFramePr>
            <a:graphicFrameLocks noChangeAspect="1"/>
          </p:cNvGraphicFramePr>
          <p:nvPr>
            <p:extLst>
              <p:ext uri="{D42A27DB-BD31-4B8C-83A1-F6EECF244321}">
                <p14:modId xmlns:p14="http://schemas.microsoft.com/office/powerpoint/2010/main" val="40326554"/>
              </p:ext>
            </p:extLst>
          </p:nvPr>
        </p:nvGraphicFramePr>
        <p:xfrm>
          <a:off x="5443223" y="4734401"/>
          <a:ext cx="2355850" cy="833438"/>
        </p:xfrm>
        <a:graphic>
          <a:graphicData uri="http://schemas.openxmlformats.org/presentationml/2006/ole">
            <mc:AlternateContent xmlns:mc="http://schemas.openxmlformats.org/markup-compatibility/2006">
              <mc:Choice xmlns:v="urn:schemas-microsoft-com:vml" Requires="v">
                <p:oleObj spid="_x0000_s5182" name="Equation" r:id="rId5" imgW="1435100" imgH="508000" progId="Equation.DSMT4">
                  <p:embed/>
                </p:oleObj>
              </mc:Choice>
              <mc:Fallback>
                <p:oleObj name="Equation" r:id="rId5" imgW="1435100" imgH="508000" progId="Equation.DSMT4">
                  <p:embed/>
                  <p:pic>
                    <p:nvPicPr>
                      <p:cNvPr id="17" name="Object 8"/>
                      <p:cNvPicPr>
                        <a:picLocks noChangeAspect="1" noChangeArrowheads="1"/>
                      </p:cNvPicPr>
                      <p:nvPr/>
                    </p:nvPicPr>
                    <p:blipFill>
                      <a:blip r:embed="rId6"/>
                      <a:srcRect/>
                      <a:stretch>
                        <a:fillRect/>
                      </a:stretch>
                    </p:blipFill>
                    <p:spPr bwMode="auto">
                      <a:xfrm>
                        <a:off x="5443223" y="4734401"/>
                        <a:ext cx="2355850"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0724F4BA-A8C0-624E-BA24-C7CBBC0B3307}"/>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26.) </a:t>
            </a:r>
          </a:p>
        </p:txBody>
      </p:sp>
    </p:spTree>
    <p:extLst>
      <p:ext uri="{BB962C8B-B14F-4D97-AF65-F5344CB8AC3E}">
        <p14:creationId xmlns:p14="http://schemas.microsoft.com/office/powerpoint/2010/main" val="140790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15"/>
            <a:ext cx="8229600" cy="1143000"/>
          </a:xfrm>
        </p:spPr>
        <p:txBody>
          <a:bodyPr/>
          <a:lstStyle/>
          <a:p>
            <a:r>
              <a:rPr lang="en-US" dirty="0"/>
              <a:t>Alternate Balling rolling Problem</a:t>
            </a:r>
          </a:p>
        </p:txBody>
      </p:sp>
      <p:graphicFrame>
        <p:nvGraphicFramePr>
          <p:cNvPr id="17" name="Object 8"/>
          <p:cNvGraphicFramePr>
            <a:graphicFrameLocks noChangeAspect="1"/>
          </p:cNvGraphicFramePr>
          <p:nvPr>
            <p:extLst>
              <p:ext uri="{D42A27DB-BD31-4B8C-83A1-F6EECF244321}">
                <p14:modId xmlns:p14="http://schemas.microsoft.com/office/powerpoint/2010/main" val="2047530382"/>
              </p:ext>
            </p:extLst>
          </p:nvPr>
        </p:nvGraphicFramePr>
        <p:xfrm>
          <a:off x="2427445" y="976938"/>
          <a:ext cx="2355850" cy="833438"/>
        </p:xfrm>
        <a:graphic>
          <a:graphicData uri="http://schemas.openxmlformats.org/presentationml/2006/ole">
            <mc:AlternateContent xmlns:mc="http://schemas.openxmlformats.org/markup-compatibility/2006">
              <mc:Choice xmlns:v="urn:schemas-microsoft-com:vml" Requires="v">
                <p:oleObj spid="_x0000_s6589" name="Equation" r:id="rId3" imgW="1435100" imgH="508000" progId="Equation.DSMT4">
                  <p:embed/>
                </p:oleObj>
              </mc:Choice>
              <mc:Fallback>
                <p:oleObj name="Equation" r:id="rId3" imgW="1435100" imgH="508000" progId="Equation.DSMT4">
                  <p:embed/>
                  <p:pic>
                    <p:nvPicPr>
                      <p:cNvPr id="17" name="Object 8"/>
                      <p:cNvPicPr>
                        <a:picLocks noChangeAspect="1" noChangeArrowheads="1"/>
                      </p:cNvPicPr>
                      <p:nvPr/>
                    </p:nvPicPr>
                    <p:blipFill>
                      <a:blip r:embed="rId4"/>
                      <a:srcRect/>
                      <a:stretch>
                        <a:fillRect/>
                      </a:stretch>
                    </p:blipFill>
                    <p:spPr bwMode="auto">
                      <a:xfrm>
                        <a:off x="2427445" y="976938"/>
                        <a:ext cx="2355850"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1" name="Group 21"/>
          <p:cNvGrpSpPr>
            <a:grpSpLocks/>
          </p:cNvGrpSpPr>
          <p:nvPr/>
        </p:nvGrpSpPr>
        <p:grpSpPr bwMode="auto">
          <a:xfrm>
            <a:off x="4611688" y="5457827"/>
            <a:ext cx="3733800" cy="830263"/>
            <a:chOff x="3017" y="2526"/>
            <a:chExt cx="2352" cy="523"/>
          </a:xfrm>
        </p:grpSpPr>
        <p:sp>
          <p:nvSpPr>
            <p:cNvPr id="22" name="Text Box 22"/>
            <p:cNvSpPr txBox="1">
              <a:spLocks/>
            </p:cNvSpPr>
            <p:nvPr/>
          </p:nvSpPr>
          <p:spPr bwMode="auto">
            <a:xfrm>
              <a:off x="3017" y="2526"/>
              <a:ext cx="235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algn="l" eaLnBrk="1" hangingPunct="1"/>
              <a:r>
                <a:rPr lang="en-US" altLang="en-US" sz="1600" dirty="0">
                  <a:latin typeface="+mj-lt"/>
                  <a:ea typeface="Palatino Linotype" charset="0"/>
                  <a:cs typeface="Palatino Linotype" charset="0"/>
                </a:rPr>
                <a:t>Note:       is the shortest distance between the </a:t>
              </a:r>
              <a:r>
                <a:rPr lang="ja-JP" altLang="en-US" sz="1600" dirty="0">
                  <a:latin typeface="+mj-lt"/>
                  <a:ea typeface="Palatino Linotype" charset="0"/>
                  <a:cs typeface="Palatino Linotype" charset="0"/>
                </a:rPr>
                <a:t>“</a:t>
              </a:r>
              <a:r>
                <a:rPr lang="en-US" altLang="ja-JP" sz="1600" dirty="0">
                  <a:latin typeface="+mj-lt"/>
                  <a:ea typeface="Palatino Linotype" charset="0"/>
                  <a:cs typeface="Palatino Linotype" charset="0"/>
                </a:rPr>
                <a:t>line of force</a:t>
              </a:r>
              <a:r>
                <a:rPr lang="ja-JP" altLang="en-US" sz="1600" dirty="0">
                  <a:latin typeface="+mj-lt"/>
                  <a:ea typeface="Palatino Linotype" charset="0"/>
                  <a:cs typeface="Palatino Linotype" charset="0"/>
                </a:rPr>
                <a:t>”</a:t>
              </a:r>
              <a:r>
                <a:rPr lang="en-US" altLang="ja-JP" sz="1600" dirty="0">
                  <a:latin typeface="+mj-lt"/>
                  <a:ea typeface="Palatino Linotype" charset="0"/>
                  <a:cs typeface="Palatino Linotype" charset="0"/>
                </a:rPr>
                <a:t> and point about which torque is being taken . . . </a:t>
              </a:r>
              <a:endParaRPr lang="en-US" altLang="en-US" sz="1600" dirty="0">
                <a:latin typeface="+mj-lt"/>
                <a:ea typeface="Palatino Linotype" charset="0"/>
                <a:cs typeface="Palatino Linotype" charset="0"/>
              </a:endParaRPr>
            </a:p>
          </p:txBody>
        </p:sp>
        <p:graphicFrame>
          <p:nvGraphicFramePr>
            <p:cNvPr id="23" name="Object 11"/>
            <p:cNvGraphicFramePr>
              <a:graphicFrameLocks noChangeAspect="1"/>
            </p:cNvGraphicFramePr>
            <p:nvPr>
              <p:extLst>
                <p:ext uri="{D42A27DB-BD31-4B8C-83A1-F6EECF244321}">
                  <p14:modId xmlns:p14="http://schemas.microsoft.com/office/powerpoint/2010/main" val="3792884505"/>
                </p:ext>
              </p:extLst>
            </p:nvPr>
          </p:nvGraphicFramePr>
          <p:xfrm>
            <a:off x="3426" y="2560"/>
            <a:ext cx="128" cy="171"/>
          </p:xfrm>
          <a:graphic>
            <a:graphicData uri="http://schemas.openxmlformats.org/presentationml/2006/ole">
              <mc:AlternateContent xmlns:mc="http://schemas.openxmlformats.org/markup-compatibility/2006">
                <mc:Choice xmlns:v="urn:schemas-microsoft-com:vml" Requires="v">
                  <p:oleObj spid="_x0000_s6590" name="Equation" r:id="rId5" imgW="152400" imgH="203200" progId="Equation.DSMT4">
                    <p:embed/>
                  </p:oleObj>
                </mc:Choice>
                <mc:Fallback>
                  <p:oleObj name="Equation" r:id="rId5" imgW="152400" imgH="203200" progId="Equation.DSMT4">
                    <p:embed/>
                    <p:pic>
                      <p:nvPicPr>
                        <p:cNvPr id="2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6" y="2560"/>
                          <a:ext cx="128" cy="171"/>
                        </a:xfrm>
                        <a:prstGeom prst="rect">
                          <a:avLst/>
                        </a:prstGeom>
                        <a:noFill/>
                        <a:ln>
                          <a:noFill/>
                        </a:ln>
                        <a:effectLst/>
                      </p:spPr>
                    </p:pic>
                  </p:oleObj>
                </mc:Fallback>
              </mc:AlternateContent>
            </a:graphicData>
          </a:graphic>
        </p:graphicFrame>
      </p:grpSp>
      <p:grpSp>
        <p:nvGrpSpPr>
          <p:cNvPr id="29" name="Group 28"/>
          <p:cNvGrpSpPr>
            <a:grpSpLocks noChangeAspect="1"/>
          </p:cNvGrpSpPr>
          <p:nvPr/>
        </p:nvGrpSpPr>
        <p:grpSpPr>
          <a:xfrm>
            <a:off x="5108092" y="1388269"/>
            <a:ext cx="3744291" cy="4452938"/>
            <a:chOff x="4038600" y="838200"/>
            <a:chExt cx="5410200" cy="6434138"/>
          </a:xfrm>
        </p:grpSpPr>
        <p:sp>
          <p:nvSpPr>
            <p:cNvPr id="4" name="Oval 2"/>
            <p:cNvSpPr>
              <a:spLocks noChangeArrowheads="1"/>
            </p:cNvSpPr>
            <p:nvPr/>
          </p:nvSpPr>
          <p:spPr bwMode="auto">
            <a:xfrm>
              <a:off x="4114800" y="838200"/>
              <a:ext cx="4662488" cy="4800600"/>
            </a:xfrm>
            <a:prstGeom prst="ellipse">
              <a:avLst/>
            </a:prstGeom>
            <a:solidFill>
              <a:srgbClr val="FFC000">
                <a:alpha val="49803"/>
              </a:srgbClr>
            </a:solidFill>
            <a:ln w="25400">
              <a:solidFill>
                <a:schemeClr val="tx1"/>
              </a:solidFill>
              <a:round/>
              <a:headEnd/>
              <a:tailEnd/>
            </a:ln>
          </p:spPr>
          <p:txBody>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eaLnBrk="1" hangingPunct="1"/>
              <a:endParaRPr lang="en-US" altLang="en-US"/>
            </a:p>
          </p:txBody>
        </p:sp>
        <p:sp>
          <p:nvSpPr>
            <p:cNvPr id="5" name="Line 3"/>
            <p:cNvSpPr>
              <a:spLocks noChangeShapeType="1"/>
            </p:cNvSpPr>
            <p:nvPr/>
          </p:nvSpPr>
          <p:spPr bwMode="auto">
            <a:xfrm rot="611808" flipH="1" flipV="1">
              <a:off x="7491413" y="5443538"/>
              <a:ext cx="1447800" cy="18288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Line 4"/>
            <p:cNvSpPr>
              <a:spLocks noChangeShapeType="1"/>
            </p:cNvSpPr>
            <p:nvPr/>
          </p:nvSpPr>
          <p:spPr bwMode="auto">
            <a:xfrm rot="649100" flipV="1">
              <a:off x="6502400" y="3973513"/>
              <a:ext cx="2782888" cy="2459037"/>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7" name="Object 2"/>
            <p:cNvGraphicFramePr>
              <a:graphicFrameLocks noChangeAspect="1"/>
            </p:cNvGraphicFramePr>
            <p:nvPr/>
          </p:nvGraphicFramePr>
          <p:xfrm>
            <a:off x="6019800" y="4876800"/>
            <a:ext cx="527050" cy="360363"/>
          </p:xfrm>
          <a:graphic>
            <a:graphicData uri="http://schemas.openxmlformats.org/presentationml/2006/ole">
              <mc:AlternateContent xmlns:mc="http://schemas.openxmlformats.org/markup-compatibility/2006">
                <mc:Choice xmlns:v="urn:schemas-microsoft-com:vml" Requires="v">
                  <p:oleObj spid="_x0000_s6591" name="Equation" r:id="rId7" imgW="241300" imgH="165100" progId="Equation.DSMT4">
                    <p:embed/>
                  </p:oleObj>
                </mc:Choice>
                <mc:Fallback>
                  <p:oleObj name="Equation" r:id="rId7" imgW="241300" imgH="165100" progId="Equation.DSMT4">
                    <p:embed/>
                    <p:pic>
                      <p:nvPicPr>
                        <p:cNvPr id="7"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4876800"/>
                          <a:ext cx="527050"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 name="Object 3"/>
            <p:cNvGraphicFramePr>
              <a:graphicFrameLocks noChangeAspect="1"/>
            </p:cNvGraphicFramePr>
            <p:nvPr/>
          </p:nvGraphicFramePr>
          <p:xfrm>
            <a:off x="8458200" y="6324600"/>
            <a:ext cx="360363" cy="333375"/>
          </p:xfrm>
          <a:graphic>
            <a:graphicData uri="http://schemas.openxmlformats.org/presentationml/2006/ole">
              <mc:AlternateContent xmlns:mc="http://schemas.openxmlformats.org/markup-compatibility/2006">
                <mc:Choice xmlns:v="urn:schemas-microsoft-com:vml" Requires="v">
                  <p:oleObj spid="_x0000_s6592" name="Equation" r:id="rId9" imgW="165100" imgH="152400" progId="Equation.DSMT4">
                    <p:embed/>
                  </p:oleObj>
                </mc:Choice>
                <mc:Fallback>
                  <p:oleObj name="Equation" r:id="rId9" imgW="165100" imgH="152400" progId="Equation.DSMT4">
                    <p:embed/>
                    <p:pic>
                      <p:nvPicPr>
                        <p:cNvPr id="8"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58200" y="6324600"/>
                          <a:ext cx="36036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 name="Object 4"/>
            <p:cNvGraphicFramePr>
              <a:graphicFrameLocks noChangeAspect="1"/>
            </p:cNvGraphicFramePr>
            <p:nvPr/>
          </p:nvGraphicFramePr>
          <p:xfrm>
            <a:off x="8839200" y="4648200"/>
            <a:ext cx="222250" cy="360363"/>
          </p:xfrm>
          <a:graphic>
            <a:graphicData uri="http://schemas.openxmlformats.org/presentationml/2006/ole">
              <mc:AlternateContent xmlns:mc="http://schemas.openxmlformats.org/markup-compatibility/2006">
                <mc:Choice xmlns:v="urn:schemas-microsoft-com:vml" Requires="v">
                  <p:oleObj spid="_x0000_s6593" name="Equation" r:id="rId11" imgW="101600" imgH="165100" progId="Equation.DSMT4">
                    <p:embed/>
                  </p:oleObj>
                </mc:Choice>
                <mc:Fallback>
                  <p:oleObj name="Equation" r:id="rId11" imgW="101600" imgH="165100" progId="Equation.DSMT4">
                    <p:embed/>
                    <p:pic>
                      <p:nvPicPr>
                        <p:cNvPr id="9"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39200" y="4648200"/>
                          <a:ext cx="222250"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 name="Object 5"/>
            <p:cNvGraphicFramePr>
              <a:graphicFrameLocks noChangeAspect="1"/>
            </p:cNvGraphicFramePr>
            <p:nvPr/>
          </p:nvGraphicFramePr>
          <p:xfrm>
            <a:off x="5562600" y="1828800"/>
            <a:ext cx="277813" cy="360363"/>
          </p:xfrm>
          <a:graphic>
            <a:graphicData uri="http://schemas.openxmlformats.org/presentationml/2006/ole">
              <mc:AlternateContent xmlns:mc="http://schemas.openxmlformats.org/markup-compatibility/2006">
                <mc:Choice xmlns:v="urn:schemas-microsoft-com:vml" Requires="v">
                  <p:oleObj spid="_x0000_s6594" name="Equation" r:id="rId13" imgW="127000" imgH="165100" progId="Equation.DSMT4">
                    <p:embed/>
                  </p:oleObj>
                </mc:Choice>
                <mc:Fallback>
                  <p:oleObj name="Equation" r:id="rId13" imgW="127000" imgH="165100" progId="Equation.DSMT4">
                    <p:embed/>
                    <p:pic>
                      <p:nvPicPr>
                        <p:cNvPr id="1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2600" y="1828800"/>
                          <a:ext cx="277813"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 name="Object 6"/>
            <p:cNvGraphicFramePr>
              <a:graphicFrameLocks noChangeAspect="1"/>
            </p:cNvGraphicFramePr>
            <p:nvPr/>
          </p:nvGraphicFramePr>
          <p:xfrm>
            <a:off x="9144000" y="1855788"/>
            <a:ext cx="277813" cy="277812"/>
          </p:xfrm>
          <a:graphic>
            <a:graphicData uri="http://schemas.openxmlformats.org/presentationml/2006/ole">
              <mc:AlternateContent xmlns:mc="http://schemas.openxmlformats.org/markup-compatibility/2006">
                <mc:Choice xmlns:v="urn:schemas-microsoft-com:vml" Requires="v">
                  <p:oleObj spid="_x0000_s6595" name="Equation" r:id="rId15" imgW="127000" imgH="127000" progId="Equation.DSMT4">
                    <p:embed/>
                  </p:oleObj>
                </mc:Choice>
                <mc:Fallback>
                  <p:oleObj name="Equation" r:id="rId15" imgW="127000" imgH="127000" progId="Equation.DSMT4">
                    <p:embed/>
                    <p:pic>
                      <p:nvPicPr>
                        <p:cNvPr id="11"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44000" y="1855788"/>
                          <a:ext cx="277813"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 name="Line 10"/>
            <p:cNvSpPr>
              <a:spLocks noChangeShapeType="1"/>
            </p:cNvSpPr>
            <p:nvPr/>
          </p:nvSpPr>
          <p:spPr bwMode="auto">
            <a:xfrm>
              <a:off x="6629400" y="3352800"/>
              <a:ext cx="0" cy="25146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1"/>
            <p:cNvSpPr>
              <a:spLocks noChangeShapeType="1"/>
            </p:cNvSpPr>
            <p:nvPr/>
          </p:nvSpPr>
          <p:spPr bwMode="auto">
            <a:xfrm flipV="1">
              <a:off x="4038600" y="1676400"/>
              <a:ext cx="5410200" cy="32004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2"/>
            <p:cNvSpPr>
              <a:spLocks noChangeShapeType="1"/>
            </p:cNvSpPr>
            <p:nvPr/>
          </p:nvSpPr>
          <p:spPr bwMode="auto">
            <a:xfrm>
              <a:off x="5334000" y="914400"/>
              <a:ext cx="2514600" cy="48006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5" name="Object 7"/>
            <p:cNvGraphicFramePr>
              <a:graphicFrameLocks noChangeAspect="1"/>
            </p:cNvGraphicFramePr>
            <p:nvPr/>
          </p:nvGraphicFramePr>
          <p:xfrm>
            <a:off x="6705600" y="4184650"/>
            <a:ext cx="277813" cy="387350"/>
          </p:xfrm>
          <a:graphic>
            <a:graphicData uri="http://schemas.openxmlformats.org/presentationml/2006/ole">
              <mc:AlternateContent xmlns:mc="http://schemas.openxmlformats.org/markup-compatibility/2006">
                <mc:Choice xmlns:v="urn:schemas-microsoft-com:vml" Requires="v">
                  <p:oleObj spid="_x0000_s6596" name="Equation" r:id="rId17" imgW="127000" imgH="177800" progId="Equation.DSMT4">
                    <p:embed/>
                  </p:oleObj>
                </mc:Choice>
                <mc:Fallback>
                  <p:oleObj name="Equation" r:id="rId17" imgW="127000" imgH="177800" progId="Equation.DSMT4">
                    <p:embed/>
                    <p:pic>
                      <p:nvPicPr>
                        <p:cNvPr id="15" name="Object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05600" y="4184650"/>
                          <a:ext cx="277813"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6" name="Arc 14"/>
            <p:cNvSpPr>
              <a:spLocks/>
            </p:cNvSpPr>
            <p:nvPr/>
          </p:nvSpPr>
          <p:spPr bwMode="auto">
            <a:xfrm rot="7181137">
              <a:off x="6668294" y="3925094"/>
              <a:ext cx="227012" cy="304800"/>
            </a:xfrm>
            <a:custGeom>
              <a:avLst/>
              <a:gdLst>
                <a:gd name="T0" fmla="*/ 0 w 21504"/>
                <a:gd name="T1" fmla="*/ 0 h 21600"/>
                <a:gd name="T2" fmla="*/ 267077602 w 21504"/>
                <a:gd name="T3" fmla="*/ 776033698 h 21600"/>
                <a:gd name="T4" fmla="*/ 0 w 21504"/>
                <a:gd name="T5" fmla="*/ 856443324 h 21600"/>
                <a:gd name="T6" fmla="*/ 0 60000 65536"/>
                <a:gd name="T7" fmla="*/ 0 60000 65536"/>
                <a:gd name="T8" fmla="*/ 0 60000 65536"/>
                <a:gd name="T9" fmla="*/ 0 w 21504"/>
                <a:gd name="T10" fmla="*/ 0 h 21600"/>
                <a:gd name="T11" fmla="*/ 21504 w 21504"/>
                <a:gd name="T12" fmla="*/ 21600 h 21600"/>
              </a:gdLst>
              <a:ahLst/>
              <a:cxnLst>
                <a:cxn ang="T6">
                  <a:pos x="T0" y="T1"/>
                </a:cxn>
                <a:cxn ang="T7">
                  <a:pos x="T2" y="T3"/>
                </a:cxn>
                <a:cxn ang="T8">
                  <a:pos x="T4" y="T5"/>
                </a:cxn>
              </a:cxnLst>
              <a:rect l="T9" t="T10" r="T11" b="T12"/>
              <a:pathLst>
                <a:path w="21504" h="21600" fill="none" extrusionOk="0">
                  <a:moveTo>
                    <a:pt x="0" y="-1"/>
                  </a:moveTo>
                  <a:cubicBezTo>
                    <a:pt x="11143" y="-1"/>
                    <a:pt x="20458" y="8477"/>
                    <a:pt x="21504" y="19571"/>
                  </a:cubicBezTo>
                </a:path>
                <a:path w="21504" h="21600" stroke="0" extrusionOk="0">
                  <a:moveTo>
                    <a:pt x="0" y="-1"/>
                  </a:moveTo>
                  <a:cubicBezTo>
                    <a:pt x="11143" y="-1"/>
                    <a:pt x="20458" y="8477"/>
                    <a:pt x="21504" y="19571"/>
                  </a:cubicBezTo>
                  <a:lnTo>
                    <a:pt x="0" y="21600"/>
                  </a:lnTo>
                  <a:lnTo>
                    <a:pt x="0" y="-1"/>
                  </a:ln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Line 17"/>
            <p:cNvSpPr>
              <a:spLocks noChangeShapeType="1"/>
            </p:cNvSpPr>
            <p:nvPr/>
          </p:nvSpPr>
          <p:spPr bwMode="auto">
            <a:xfrm rot="611808" flipH="1" flipV="1">
              <a:off x="6491288" y="3492500"/>
              <a:ext cx="1295400" cy="1676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9" name="Object 9"/>
            <p:cNvGraphicFramePr>
              <a:graphicFrameLocks noChangeAspect="1"/>
            </p:cNvGraphicFramePr>
            <p:nvPr/>
          </p:nvGraphicFramePr>
          <p:xfrm>
            <a:off x="7239000" y="4067175"/>
            <a:ext cx="222250" cy="276225"/>
          </p:xfrm>
          <a:graphic>
            <a:graphicData uri="http://schemas.openxmlformats.org/presentationml/2006/ole">
              <mc:AlternateContent xmlns:mc="http://schemas.openxmlformats.org/markup-compatibility/2006">
                <mc:Choice xmlns:v="urn:schemas-microsoft-com:vml" Requires="v">
                  <p:oleObj spid="_x0000_s6597" name="Equation" r:id="rId19" imgW="101600" imgH="127000" progId="Equation.DSMT4">
                    <p:embed/>
                  </p:oleObj>
                </mc:Choice>
                <mc:Fallback>
                  <p:oleObj name="Equation" r:id="rId19" imgW="101600" imgH="127000" progId="Equation.DSMT4">
                    <p:embed/>
                    <p:pic>
                      <p:nvPicPr>
                        <p:cNvPr id="19"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39000" y="4067175"/>
                          <a:ext cx="2222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0" name="Line 19"/>
            <p:cNvSpPr>
              <a:spLocks noChangeShapeType="1"/>
            </p:cNvSpPr>
            <p:nvPr/>
          </p:nvSpPr>
          <p:spPr bwMode="auto">
            <a:xfrm flipH="1">
              <a:off x="6629400" y="5334000"/>
              <a:ext cx="990600" cy="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4" name="Object 10"/>
            <p:cNvGraphicFramePr>
              <a:graphicFrameLocks noChangeAspect="1"/>
            </p:cNvGraphicFramePr>
            <p:nvPr/>
          </p:nvGraphicFramePr>
          <p:xfrm>
            <a:off x="6553200" y="6172200"/>
            <a:ext cx="1266825" cy="361950"/>
          </p:xfrm>
          <a:graphic>
            <a:graphicData uri="http://schemas.openxmlformats.org/presentationml/2006/ole">
              <mc:AlternateContent xmlns:mc="http://schemas.openxmlformats.org/markup-compatibility/2006">
                <mc:Choice xmlns:v="urn:schemas-microsoft-com:vml" Requires="v">
                  <p:oleObj spid="_x0000_s6598" name="Equation" r:id="rId21" imgW="711200" imgH="203200" progId="Equation.DSMT4">
                    <p:embed/>
                  </p:oleObj>
                </mc:Choice>
                <mc:Fallback>
                  <p:oleObj name="Equation" r:id="rId21" imgW="711200" imgH="203200" progId="Equation.DSMT4">
                    <p:embed/>
                    <p:pic>
                      <p:nvPicPr>
                        <p:cNvPr id="24"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53200" y="6172200"/>
                          <a:ext cx="12668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5" name="Freeform 25"/>
            <p:cNvSpPr>
              <a:spLocks/>
            </p:cNvSpPr>
            <p:nvPr/>
          </p:nvSpPr>
          <p:spPr bwMode="auto">
            <a:xfrm>
              <a:off x="6878638" y="5334000"/>
              <a:ext cx="246062" cy="838200"/>
            </a:xfrm>
            <a:custGeom>
              <a:avLst/>
              <a:gdLst>
                <a:gd name="T0" fmla="*/ 2147483647 w 155"/>
                <a:gd name="T1" fmla="*/ 0 h 528"/>
                <a:gd name="T2" fmla="*/ 2147483647 w 155"/>
                <a:gd name="T3" fmla="*/ 2147483647 h 528"/>
                <a:gd name="T4" fmla="*/ 2147483647 w 155"/>
                <a:gd name="T5" fmla="*/ 2147483647 h 528"/>
                <a:gd name="T6" fmla="*/ 2147483647 w 155"/>
                <a:gd name="T7" fmla="*/ 2147483647 h 528"/>
                <a:gd name="T8" fmla="*/ 2147483647 w 155"/>
                <a:gd name="T9" fmla="*/ 2147483647 h 528"/>
                <a:gd name="T10" fmla="*/ 2147483647 w 155"/>
                <a:gd name="T11" fmla="*/ 2147483647 h 528"/>
                <a:gd name="T12" fmla="*/ 2147483647 w 155"/>
                <a:gd name="T13" fmla="*/ 2147483647 h 528"/>
                <a:gd name="T14" fmla="*/ 2147483647 w 155"/>
                <a:gd name="T15" fmla="*/ 2147483647 h 528"/>
                <a:gd name="T16" fmla="*/ 2147483647 w 155"/>
                <a:gd name="T17" fmla="*/ 2147483647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528"/>
                <a:gd name="T29" fmla="*/ 155 w 1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528">
                  <a:moveTo>
                    <a:pt x="107" y="0"/>
                  </a:moveTo>
                  <a:cubicBezTo>
                    <a:pt x="72" y="22"/>
                    <a:pt x="61" y="57"/>
                    <a:pt x="27" y="80"/>
                  </a:cubicBezTo>
                  <a:cubicBezTo>
                    <a:pt x="0" y="158"/>
                    <a:pt x="107" y="208"/>
                    <a:pt x="131" y="280"/>
                  </a:cubicBezTo>
                  <a:cubicBezTo>
                    <a:pt x="123" y="303"/>
                    <a:pt x="122" y="328"/>
                    <a:pt x="115" y="352"/>
                  </a:cubicBezTo>
                  <a:cubicBezTo>
                    <a:pt x="111" y="361"/>
                    <a:pt x="102" y="367"/>
                    <a:pt x="99" y="376"/>
                  </a:cubicBezTo>
                  <a:cubicBezTo>
                    <a:pt x="92" y="391"/>
                    <a:pt x="83" y="424"/>
                    <a:pt x="83" y="424"/>
                  </a:cubicBezTo>
                  <a:cubicBezTo>
                    <a:pt x="87" y="442"/>
                    <a:pt x="83" y="468"/>
                    <a:pt x="99" y="480"/>
                  </a:cubicBezTo>
                  <a:cubicBezTo>
                    <a:pt x="112" y="489"/>
                    <a:pt x="147" y="496"/>
                    <a:pt x="147" y="496"/>
                  </a:cubicBezTo>
                  <a:cubicBezTo>
                    <a:pt x="155" y="522"/>
                    <a:pt x="155" y="511"/>
                    <a:pt x="155" y="528"/>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6" name="Text Box 26"/>
          <p:cNvSpPr txBox="1">
            <a:spLocks/>
          </p:cNvSpPr>
          <p:nvPr/>
        </p:nvSpPr>
        <p:spPr bwMode="auto">
          <a:xfrm>
            <a:off x="191517" y="1938274"/>
            <a:ext cx="4878313"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algn="l" eaLnBrk="1" hangingPunct="1"/>
            <a:r>
              <a:rPr lang="en-US" altLang="en-US" sz="2400" dirty="0">
                <a:solidFill>
                  <a:srgbClr val="FF0000"/>
                </a:solidFill>
                <a:latin typeface="Apple Chancery" panose="03020702040506060504" pitchFamily="66" charset="-79"/>
                <a:ea typeface="Palatino Linotype" charset="0"/>
                <a:cs typeface="Apple Chancery" panose="03020702040506060504" pitchFamily="66" charset="-79"/>
              </a:rPr>
              <a:t>To finish this off</a:t>
            </a:r>
            <a:r>
              <a:rPr lang="en-US" altLang="en-US" sz="2000" dirty="0">
                <a:latin typeface="+mj-lt"/>
                <a:ea typeface="Palatino Linotype" charset="0"/>
                <a:cs typeface="Palatino Linotype" charset="0"/>
              </a:rPr>
              <a:t>, we </a:t>
            </a:r>
            <a:r>
              <a:rPr lang="en-US" altLang="en-US" sz="2000" dirty="0">
                <a:solidFill>
                  <a:srgbClr val="152CC2"/>
                </a:solidFill>
                <a:latin typeface="+mj-lt"/>
                <a:ea typeface="Palatino Linotype" charset="0"/>
                <a:cs typeface="Palatino Linotype" charset="0"/>
              </a:rPr>
              <a:t>need</a:t>
            </a:r>
            <a:r>
              <a:rPr lang="en-US" altLang="en-US" sz="2000" dirty="0">
                <a:latin typeface="+mj-lt"/>
                <a:ea typeface="Palatino Linotype" charset="0"/>
                <a:cs typeface="Palatino Linotype" charset="0"/>
              </a:rPr>
              <a:t> to know the </a:t>
            </a:r>
            <a:r>
              <a:rPr lang="en-US" altLang="en-US" sz="2000" i="1" dirty="0">
                <a:solidFill>
                  <a:srgbClr val="152CC2"/>
                </a:solidFill>
                <a:latin typeface="+mj-lt"/>
                <a:ea typeface="Palatino Linotype" charset="0"/>
                <a:cs typeface="Palatino Linotype" charset="0"/>
              </a:rPr>
              <a:t>moment of inertia </a:t>
            </a:r>
            <a:r>
              <a:rPr lang="en-US" altLang="en-US" sz="2000" dirty="0">
                <a:solidFill>
                  <a:srgbClr val="152CC2"/>
                </a:solidFill>
                <a:latin typeface="+mj-lt"/>
                <a:ea typeface="Palatino Linotype" charset="0"/>
                <a:cs typeface="Palatino Linotype" charset="0"/>
              </a:rPr>
              <a:t>about</a:t>
            </a:r>
            <a:r>
              <a:rPr lang="en-US" altLang="en-US" sz="2000" dirty="0">
                <a:latin typeface="+mj-lt"/>
                <a:ea typeface="Palatino Linotype" charset="0"/>
                <a:cs typeface="Palatino Linotype" charset="0"/>
              </a:rPr>
              <a:t> the </a:t>
            </a:r>
            <a:r>
              <a:rPr lang="en-US" altLang="en-US" sz="2000" dirty="0">
                <a:solidFill>
                  <a:srgbClr val="152CC2"/>
                </a:solidFill>
                <a:latin typeface="+mj-lt"/>
                <a:ea typeface="Palatino Linotype" charset="0"/>
                <a:cs typeface="Palatino Linotype" charset="0"/>
              </a:rPr>
              <a:t>contact point </a:t>
            </a:r>
            <a:r>
              <a:rPr lang="ja-JP" altLang="en-US" sz="2000">
                <a:solidFill>
                  <a:srgbClr val="152CC2"/>
                </a:solidFill>
                <a:latin typeface="+mj-lt"/>
                <a:ea typeface="Palatino Linotype" charset="0"/>
                <a:cs typeface="Palatino Linotype" charset="0"/>
              </a:rPr>
              <a:t>“</a:t>
            </a:r>
            <a:r>
              <a:rPr lang="en-US" altLang="ja-JP" sz="2000" dirty="0">
                <a:solidFill>
                  <a:srgbClr val="152CC2"/>
                </a:solidFill>
                <a:latin typeface="+mj-lt"/>
                <a:ea typeface="Palatino Linotype" charset="0"/>
                <a:cs typeface="Palatino Linotype" charset="0"/>
              </a:rPr>
              <a:t>p</a:t>
            </a:r>
            <a:r>
              <a:rPr lang="ja-JP" altLang="en-US" sz="2000">
                <a:solidFill>
                  <a:srgbClr val="152CC2"/>
                </a:solidFill>
                <a:latin typeface="+mj-lt"/>
                <a:ea typeface="Palatino Linotype" charset="0"/>
                <a:cs typeface="Palatino Linotype" charset="0"/>
              </a:rPr>
              <a:t>”</a:t>
            </a:r>
            <a:r>
              <a:rPr lang="en-US" altLang="ja-JP" sz="2000" dirty="0">
                <a:solidFill>
                  <a:srgbClr val="152CC2"/>
                </a:solidFill>
                <a:latin typeface="+mj-lt"/>
                <a:ea typeface="Palatino Linotype" charset="0"/>
                <a:cs typeface="Palatino Linotype" charset="0"/>
              </a:rPr>
              <a:t> </a:t>
            </a:r>
            <a:r>
              <a:rPr lang="en-US" altLang="ja-JP" sz="2000" dirty="0">
                <a:latin typeface="+mj-lt"/>
                <a:ea typeface="Palatino Linotype" charset="0"/>
                <a:cs typeface="Palatino Linotype" charset="0"/>
              </a:rPr>
              <a:t>and the relationship between the acceleration of the </a:t>
            </a:r>
            <a:r>
              <a:rPr lang="en-US" altLang="ja-JP" sz="2000" i="1" dirty="0">
                <a:latin typeface="+mj-lt"/>
                <a:ea typeface="Palatino Linotype" charset="0"/>
                <a:cs typeface="Palatino Linotype" charset="0"/>
              </a:rPr>
              <a:t>center of mass </a:t>
            </a:r>
            <a:r>
              <a:rPr lang="en-US" altLang="ja-JP" sz="2000" dirty="0">
                <a:latin typeface="+mj-lt"/>
                <a:ea typeface="Palatino Linotype" charset="0"/>
                <a:cs typeface="Palatino Linotype" charset="0"/>
              </a:rPr>
              <a:t>and the angular acceleration of the ball about the contact point.</a:t>
            </a:r>
            <a:endParaRPr lang="en-US" altLang="en-US" sz="2000" dirty="0">
              <a:latin typeface="+mj-lt"/>
              <a:ea typeface="Palatino Linotype" charset="0"/>
              <a:cs typeface="Palatino Linotype" charset="0"/>
            </a:endParaRPr>
          </a:p>
        </p:txBody>
      </p:sp>
      <p:sp>
        <p:nvSpPr>
          <p:cNvPr id="27" name="Text Box 10"/>
          <p:cNvSpPr txBox="1">
            <a:spLocks/>
          </p:cNvSpPr>
          <p:nvPr/>
        </p:nvSpPr>
        <p:spPr bwMode="auto">
          <a:xfrm>
            <a:off x="9623425" y="9067800"/>
            <a:ext cx="358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eaLnBrk="1" hangingPunct="1">
              <a:spcBef>
                <a:spcPct val="50000"/>
              </a:spcBef>
            </a:pPr>
            <a:r>
              <a:rPr lang="en-US" altLang="en-US" sz="1200"/>
              <a:t>6.)</a:t>
            </a:r>
          </a:p>
        </p:txBody>
      </p:sp>
      <p:graphicFrame>
        <p:nvGraphicFramePr>
          <p:cNvPr id="31" name="Object 3"/>
          <p:cNvGraphicFramePr>
            <a:graphicFrameLocks noChangeAspect="1"/>
          </p:cNvGraphicFramePr>
          <p:nvPr>
            <p:extLst>
              <p:ext uri="{D42A27DB-BD31-4B8C-83A1-F6EECF244321}">
                <p14:modId xmlns:p14="http://schemas.microsoft.com/office/powerpoint/2010/main" val="1957222010"/>
              </p:ext>
            </p:extLst>
          </p:nvPr>
        </p:nvGraphicFramePr>
        <p:xfrm>
          <a:off x="1557293" y="4385755"/>
          <a:ext cx="1740304" cy="1829805"/>
        </p:xfrm>
        <a:graphic>
          <a:graphicData uri="http://schemas.openxmlformats.org/presentationml/2006/ole">
            <mc:AlternateContent xmlns:mc="http://schemas.openxmlformats.org/markup-compatibility/2006">
              <mc:Choice xmlns:v="urn:schemas-microsoft-com:vml" Requires="v">
                <p:oleObj spid="_x0000_s6599" name="Equation" r:id="rId23" imgW="1016000" imgH="1066800" progId="Equation.DSMT4">
                  <p:embed/>
                </p:oleObj>
              </mc:Choice>
              <mc:Fallback>
                <p:oleObj name="Equation" r:id="rId23" imgW="1016000" imgH="1066800" progId="Equation.DSMT4">
                  <p:embed/>
                  <p:pic>
                    <p:nvPicPr>
                      <p:cNvPr id="31" name="Object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57293" y="4385755"/>
                        <a:ext cx="1740304" cy="1829805"/>
                      </a:xfrm>
                      <a:prstGeom prst="rect">
                        <a:avLst/>
                      </a:prstGeom>
                      <a:noFill/>
                      <a:ln>
                        <a:noFill/>
                      </a:ln>
                      <a:effectLst/>
                    </p:spPr>
                  </p:pic>
                </p:oleObj>
              </mc:Fallback>
            </mc:AlternateContent>
          </a:graphicData>
        </a:graphic>
      </p:graphicFrame>
      <p:sp>
        <p:nvSpPr>
          <p:cNvPr id="30" name="Text Box 26">
            <a:extLst>
              <a:ext uri="{FF2B5EF4-FFF2-40B4-BE49-F238E27FC236}">
                <a16:creationId xmlns:a16="http://schemas.microsoft.com/office/drawing/2014/main" id="{8F9EA249-7586-CD4E-B97E-70E0C7A490A2}"/>
              </a:ext>
            </a:extLst>
          </p:cNvPr>
          <p:cNvSpPr txBox="1">
            <a:spLocks/>
          </p:cNvSpPr>
          <p:nvPr/>
        </p:nvSpPr>
        <p:spPr bwMode="auto">
          <a:xfrm>
            <a:off x="173004" y="3697388"/>
            <a:ext cx="48783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algn="l" eaLnBrk="1" hangingPunct="1"/>
            <a:r>
              <a:rPr lang="en-US" altLang="en-US" sz="2400" dirty="0">
                <a:solidFill>
                  <a:srgbClr val="FF0000"/>
                </a:solidFill>
                <a:latin typeface="Apple Chancery" panose="03020702040506060504" pitchFamily="66" charset="-79"/>
                <a:ea typeface="Palatino Linotype" charset="0"/>
                <a:cs typeface="Apple Chancery" panose="03020702040506060504" pitchFamily="66" charset="-79"/>
              </a:rPr>
              <a:t>Using</a:t>
            </a:r>
            <a:r>
              <a:rPr lang="en-US" altLang="en-US" sz="2000" dirty="0">
                <a:latin typeface="+mj-lt"/>
                <a:ea typeface="Palatino Linotype" charset="0"/>
                <a:cs typeface="Palatino Linotype" charset="0"/>
              </a:rPr>
              <a:t> the </a:t>
            </a:r>
            <a:r>
              <a:rPr lang="en-US" altLang="en-US" sz="2000" i="1" dirty="0">
                <a:solidFill>
                  <a:srgbClr val="152CC2"/>
                </a:solidFill>
                <a:latin typeface="+mj-lt"/>
                <a:ea typeface="Palatino Linotype" charset="0"/>
                <a:cs typeface="Palatino Linotype" charset="0"/>
              </a:rPr>
              <a:t>Parallel Axis Theorem</a:t>
            </a:r>
            <a:r>
              <a:rPr lang="en-US" altLang="en-US" sz="2000" dirty="0">
                <a:latin typeface="+mj-lt"/>
                <a:ea typeface="Palatino Linotype" charset="0"/>
                <a:cs typeface="Palatino Linotype" charset="0"/>
              </a:rPr>
              <a:t>, we can write:</a:t>
            </a:r>
          </a:p>
        </p:txBody>
      </p:sp>
      <p:sp>
        <p:nvSpPr>
          <p:cNvPr id="3" name="TextBox 2">
            <a:extLst>
              <a:ext uri="{FF2B5EF4-FFF2-40B4-BE49-F238E27FC236}">
                <a16:creationId xmlns:a16="http://schemas.microsoft.com/office/drawing/2014/main" id="{A8F38FF7-FA49-4745-83F2-7FF6DA51BEFD}"/>
              </a:ext>
            </a:extLst>
          </p:cNvPr>
          <p:cNvSpPr txBox="1"/>
          <p:nvPr/>
        </p:nvSpPr>
        <p:spPr>
          <a:xfrm>
            <a:off x="191517" y="1013476"/>
            <a:ext cx="2111475" cy="369332"/>
          </a:xfrm>
          <a:prstGeom prst="rect">
            <a:avLst/>
          </a:prstGeom>
          <a:noFill/>
        </p:spPr>
        <p:txBody>
          <a:bodyPr wrap="none" rtlCol="0">
            <a:spAutoFit/>
          </a:bodyPr>
          <a:lstStyle/>
          <a:p>
            <a:r>
              <a:rPr lang="en-US" dirty="0">
                <a:solidFill>
                  <a:srgbClr val="FF0000"/>
                </a:solidFill>
                <a:latin typeface="Apple Chancery" panose="03020702040506060504" pitchFamily="66" charset="-79"/>
                <a:cs typeface="Apple Chancery" panose="03020702040506060504" pitchFamily="66" charset="-79"/>
              </a:rPr>
              <a:t>From previous page:</a:t>
            </a:r>
          </a:p>
        </p:txBody>
      </p:sp>
      <p:sp>
        <p:nvSpPr>
          <p:cNvPr id="32" name="TextBox 31">
            <a:extLst>
              <a:ext uri="{FF2B5EF4-FFF2-40B4-BE49-F238E27FC236}">
                <a16:creationId xmlns:a16="http://schemas.microsoft.com/office/drawing/2014/main" id="{39AFA581-054C-9144-A6A8-1F78BC80B276}"/>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27.) </a:t>
            </a:r>
          </a:p>
        </p:txBody>
      </p:sp>
    </p:spTree>
    <p:extLst>
      <p:ext uri="{BB962C8B-B14F-4D97-AF65-F5344CB8AC3E}">
        <p14:creationId xmlns:p14="http://schemas.microsoft.com/office/powerpoint/2010/main" val="325440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p:cNvSpPr>
          <p:nvPr/>
        </p:nvSpPr>
        <p:spPr bwMode="auto">
          <a:xfrm>
            <a:off x="142457" y="295446"/>
            <a:ext cx="89148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algn="l" eaLnBrk="1" hangingPunct="1"/>
            <a:r>
              <a:rPr lang="en-US" altLang="en-US" sz="2400" dirty="0">
                <a:solidFill>
                  <a:srgbClr val="FF0000"/>
                </a:solidFill>
                <a:latin typeface="Apple Chancery" panose="03020702040506060504" pitchFamily="66" charset="-79"/>
                <a:ea typeface="Palatino Linotype" charset="0"/>
                <a:cs typeface="Apple Chancery" panose="03020702040506060504" pitchFamily="66" charset="-79"/>
              </a:rPr>
              <a:t>With the </a:t>
            </a:r>
            <a:r>
              <a:rPr lang="en-US" altLang="en-US" sz="2400" i="1" dirty="0">
                <a:solidFill>
                  <a:srgbClr val="FF0000"/>
                </a:solidFill>
                <a:latin typeface="APPLE CHANCERY" panose="03020702040506060504" pitchFamily="66" charset="-79"/>
                <a:ea typeface="Palatino Linotype" charset="0"/>
                <a:cs typeface="APPLE CHANCERY" panose="03020702040506060504" pitchFamily="66" charset="-79"/>
              </a:rPr>
              <a:t>moment of inertia </a:t>
            </a:r>
            <a:r>
              <a:rPr lang="en-US" altLang="en-US" sz="2000" dirty="0">
                <a:latin typeface="+mj-lt"/>
                <a:ea typeface="Palatino Linotype" charset="0"/>
                <a:cs typeface="Palatino Linotype" charset="0"/>
              </a:rPr>
              <a:t>from the parallel axis theorem and the known relationship between the angular acceleration and the acceleration of the center of mass, we can write:</a:t>
            </a:r>
          </a:p>
        </p:txBody>
      </p:sp>
      <p:graphicFrame>
        <p:nvGraphicFramePr>
          <p:cNvPr id="5" name="Object 4"/>
          <p:cNvGraphicFramePr>
            <a:graphicFrameLocks noChangeAspect="1"/>
          </p:cNvGraphicFramePr>
          <p:nvPr>
            <p:extLst>
              <p:ext uri="{D42A27DB-BD31-4B8C-83A1-F6EECF244321}">
                <p14:modId xmlns:p14="http://schemas.microsoft.com/office/powerpoint/2010/main" val="355458851"/>
              </p:ext>
            </p:extLst>
          </p:nvPr>
        </p:nvGraphicFramePr>
        <p:xfrm>
          <a:off x="2202586" y="1461120"/>
          <a:ext cx="4398963" cy="2249488"/>
        </p:xfrm>
        <a:graphic>
          <a:graphicData uri="http://schemas.openxmlformats.org/presentationml/2006/ole">
            <mc:AlternateContent xmlns:mc="http://schemas.openxmlformats.org/markup-compatibility/2006">
              <mc:Choice xmlns:v="urn:schemas-microsoft-com:vml" Requires="v">
                <p:oleObj spid="_x0000_s7209" name="Equation" r:id="rId3" imgW="2679700" imgH="1371600" progId="Equation.DSMT4">
                  <p:embed/>
                </p:oleObj>
              </mc:Choice>
              <mc:Fallback>
                <p:oleObj name="Equation" r:id="rId3" imgW="2679700" imgH="137160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2586" y="1461120"/>
                        <a:ext cx="4398963" cy="2249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Rectangle 5"/>
          <p:cNvSpPr/>
          <p:nvPr/>
        </p:nvSpPr>
        <p:spPr>
          <a:xfrm>
            <a:off x="1949476" y="1461120"/>
            <a:ext cx="1044220" cy="520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2065737" y="1415115"/>
                <a:ext cx="514693"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000" i="1" smtClean="0">
                          <a:latin typeface="Cambria Math" charset="0"/>
                          <a:ea typeface="Cambria Math" charset="0"/>
                          <a:cs typeface="Cambria Math" charset="0"/>
                        </a:rPr>
                        <m:t>Σ</m:t>
                      </m:r>
                      <m:sSub>
                        <m:sSubPr>
                          <m:ctrlPr>
                            <a:rPr lang="en-US" sz="2000" i="1" smtClean="0">
                              <a:latin typeface="Cambria Math" panose="02040503050406030204" pitchFamily="18" charset="0"/>
                              <a:ea typeface="Cambria Math" charset="0"/>
                              <a:cs typeface="Cambria Math" charset="0"/>
                            </a:rPr>
                          </m:ctrlPr>
                        </m:sSubPr>
                        <m:e>
                          <m:r>
                            <a:rPr lang="en-US" sz="2000" i="1" smtClean="0">
                              <a:latin typeface="Cambria Math" charset="0"/>
                              <a:ea typeface="Cambria Math" charset="0"/>
                              <a:cs typeface="Cambria Math" charset="0"/>
                            </a:rPr>
                            <m:t>𝜏</m:t>
                          </m:r>
                        </m:e>
                        <m:sub>
                          <m:r>
                            <a:rPr lang="en-US" sz="2000" b="0" i="1" smtClean="0">
                              <a:latin typeface="Cambria Math" charset="0"/>
                              <a:ea typeface="Cambria Math" charset="0"/>
                              <a:cs typeface="Cambria Math" charset="0"/>
                            </a:rPr>
                            <m:t>𝑝</m:t>
                          </m:r>
                        </m:sub>
                      </m:sSub>
                      <m:r>
                        <a:rPr lang="en-US" sz="2000" b="0" i="1" smtClean="0">
                          <a:latin typeface="Cambria Math" charset="0"/>
                          <a:ea typeface="Cambria Math" charset="0"/>
                          <a:cs typeface="Cambria Math" charset="0"/>
                        </a:rPr>
                        <m:t>:</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065737" y="1415115"/>
                <a:ext cx="514693" cy="331437"/>
              </a:xfrm>
              <a:prstGeom prst="rect">
                <a:avLst/>
              </a:prstGeom>
              <a:blipFill>
                <a:blip r:embed="rId5"/>
                <a:stretch>
                  <a:fillRect l="-9756" r="-4878" b="-14286"/>
                </a:stretch>
              </a:blipFill>
            </p:spPr>
            <p:txBody>
              <a:bodyPr/>
              <a:lstStyle/>
              <a:p>
                <a:r>
                  <a:rPr lang="en-US">
                    <a:noFill/>
                  </a:rPr>
                  <a:t> </a:t>
                </a:r>
              </a:p>
            </p:txBody>
          </p:sp>
        </mc:Fallback>
      </mc:AlternateContent>
      <p:sp>
        <p:nvSpPr>
          <p:cNvPr id="8" name="TextBox 7"/>
          <p:cNvSpPr txBox="1"/>
          <p:nvPr/>
        </p:nvSpPr>
        <p:spPr>
          <a:xfrm>
            <a:off x="142457" y="3849259"/>
            <a:ext cx="8552986" cy="1077218"/>
          </a:xfrm>
          <a:prstGeom prst="rect">
            <a:avLst/>
          </a:prstGeom>
          <a:noFill/>
        </p:spPr>
        <p:txBody>
          <a:bodyPr wrap="square" rtlCol="0">
            <a:spAutoFit/>
          </a:bodyPr>
          <a:lstStyle/>
          <a:p>
            <a:r>
              <a:rPr lang="en-US" sz="2400" dirty="0">
                <a:solidFill>
                  <a:srgbClr val="FF0000"/>
                </a:solidFill>
                <a:latin typeface="Apple Chancery" panose="03020702040506060504" pitchFamily="66" charset="-79"/>
                <a:ea typeface="Palatino Linotype" charset="0"/>
                <a:cs typeface="Apple Chancery" panose="03020702040506060504" pitchFamily="66" charset="-79"/>
              </a:rPr>
              <a:t>We get the exact same answer, </a:t>
            </a:r>
            <a:r>
              <a:rPr lang="en-US" sz="2000" dirty="0">
                <a:latin typeface="+mj-lt"/>
                <a:ea typeface="Palatino Linotype" charset="0"/>
                <a:cs typeface="Palatino Linotype" charset="0"/>
              </a:rPr>
              <a:t>which makes sense as no matter what the axis of rotation, the angular acceleration of the object about itself should be the same.</a:t>
            </a:r>
            <a:endParaRPr lang="en-US" sz="2400" dirty="0">
              <a:latin typeface="+mj-lt"/>
              <a:ea typeface="Palatino Linotype" charset="0"/>
              <a:cs typeface="Palatino Linotype" charset="0"/>
            </a:endParaRPr>
          </a:p>
        </p:txBody>
      </p:sp>
      <mc:AlternateContent xmlns:mc="http://schemas.openxmlformats.org/markup-compatibility/2006" xmlns:a14="http://schemas.microsoft.com/office/drawing/2010/main">
        <mc:Choice Requires="a14">
          <p:sp>
            <p:nvSpPr>
              <p:cNvPr id="3" name="TextBox 2"/>
              <p:cNvSpPr txBox="1"/>
              <p:nvPr/>
            </p:nvSpPr>
            <p:spPr>
              <a:xfrm>
                <a:off x="3860004" y="3131840"/>
                <a:ext cx="1616484" cy="525016"/>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𝑎</m:t>
                      </m:r>
                      <m:r>
                        <a:rPr lang="en-US" b="0" i="1" smtClean="0">
                          <a:latin typeface="Cambria Math" charset="0"/>
                        </a:rPr>
                        <m:t>=</m:t>
                      </m:r>
                      <m:f>
                        <m:fPr>
                          <m:ctrlPr>
                            <a:rPr lang="en-US" b="0" i="1" smtClean="0">
                              <a:latin typeface="Cambria Math" panose="02040503050406030204" pitchFamily="18" charset="0"/>
                            </a:rPr>
                          </m:ctrlPr>
                        </m:fPr>
                        <m:num>
                          <m:r>
                            <a:rPr lang="en-US" b="0" i="1" smtClean="0">
                              <a:latin typeface="Cambria Math" charset="0"/>
                            </a:rPr>
                            <m:t>5</m:t>
                          </m:r>
                        </m:num>
                        <m:den>
                          <m:r>
                            <a:rPr lang="en-US" b="0" i="1" smtClean="0">
                              <a:latin typeface="Cambria Math" charset="0"/>
                            </a:rPr>
                            <m:t>7</m:t>
                          </m:r>
                        </m:den>
                      </m:f>
                      <m:r>
                        <a:rPr lang="en-US" b="0" i="1" smtClean="0">
                          <a:latin typeface="Cambria Math" charset="0"/>
                        </a:rPr>
                        <m:t>𝑔𝑠𝑖𝑛</m:t>
                      </m:r>
                      <m:r>
                        <a:rPr lang="en-US" b="0" i="1" smtClean="0">
                          <a:latin typeface="Cambria Math" charset="0"/>
                          <a:ea typeface="Cambria Math" charset="0"/>
                          <a:cs typeface="Cambria Math" charset="0"/>
                        </a:rPr>
                        <m:t>𝜃</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860004" y="3131840"/>
                <a:ext cx="1616484" cy="525016"/>
              </a:xfrm>
              <a:prstGeom prst="rect">
                <a:avLst/>
              </a:prstGeom>
              <a:blipFill>
                <a:blip r:embed="rId6"/>
                <a:stretch>
                  <a:fillRect t="-2381" b="-11905"/>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E1EA1A31-8910-C44C-B3FF-0CAC8B58278F}"/>
              </a:ext>
            </a:extLst>
          </p:cNvPr>
          <p:cNvCxnSpPr/>
          <p:nvPr/>
        </p:nvCxnSpPr>
        <p:spPr>
          <a:xfrm flipV="1">
            <a:off x="3411654" y="2422534"/>
            <a:ext cx="335156" cy="50180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6F1E161-8FA6-A841-B096-45044517B1D9}"/>
              </a:ext>
            </a:extLst>
          </p:cNvPr>
          <p:cNvCxnSpPr/>
          <p:nvPr/>
        </p:nvCxnSpPr>
        <p:spPr>
          <a:xfrm flipV="1">
            <a:off x="5308910" y="2356130"/>
            <a:ext cx="335156" cy="50180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984BB4B-A780-7449-9562-9D347F112D6E}"/>
              </a:ext>
            </a:extLst>
          </p:cNvPr>
          <p:cNvCxnSpPr/>
          <p:nvPr/>
        </p:nvCxnSpPr>
        <p:spPr>
          <a:xfrm flipV="1">
            <a:off x="6135649" y="2630035"/>
            <a:ext cx="335156" cy="50180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22C0C01-8F79-A049-AF41-769B61A91680}"/>
              </a:ext>
            </a:extLst>
          </p:cNvPr>
          <p:cNvCxnSpPr/>
          <p:nvPr/>
        </p:nvCxnSpPr>
        <p:spPr>
          <a:xfrm flipV="1">
            <a:off x="5476488" y="2410546"/>
            <a:ext cx="335156" cy="50180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57E6F8A-8231-F947-8025-E99B0C9C926F}"/>
              </a:ext>
            </a:extLst>
          </p:cNvPr>
          <p:cNvCxnSpPr/>
          <p:nvPr/>
        </p:nvCxnSpPr>
        <p:spPr>
          <a:xfrm flipV="1">
            <a:off x="3903237" y="2410546"/>
            <a:ext cx="335156" cy="50180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 Box 6">
            <a:extLst>
              <a:ext uri="{FF2B5EF4-FFF2-40B4-BE49-F238E27FC236}">
                <a16:creationId xmlns:a16="http://schemas.microsoft.com/office/drawing/2014/main" id="{9261F522-5D80-6243-9184-7160FC5EEDC0}"/>
              </a:ext>
            </a:extLst>
          </p:cNvPr>
          <p:cNvSpPr txBox="1">
            <a:spLocks/>
          </p:cNvSpPr>
          <p:nvPr/>
        </p:nvSpPr>
        <p:spPr bwMode="auto">
          <a:xfrm>
            <a:off x="142457" y="5162158"/>
            <a:ext cx="89148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ＭＳ Ｐゴシック" charset="-128"/>
                <a:sym typeface="Gill Sans" charset="0"/>
              </a:defRPr>
            </a:lvl1pPr>
            <a:lvl2pPr marL="742950" indent="-285750" eaLnBrk="0" hangingPunct="0">
              <a:defRPr sz="3200">
                <a:solidFill>
                  <a:srgbClr val="000000"/>
                </a:solidFill>
                <a:latin typeface="Gill Sans" charset="0"/>
                <a:ea typeface="ＭＳ Ｐゴシック" charset="-128"/>
                <a:sym typeface="Gill Sans" charset="0"/>
              </a:defRPr>
            </a:lvl2pPr>
            <a:lvl3pPr marL="1143000" indent="-228600" eaLnBrk="0" hangingPunct="0">
              <a:defRPr sz="3200">
                <a:solidFill>
                  <a:srgbClr val="000000"/>
                </a:solidFill>
                <a:latin typeface="Gill Sans" charset="0"/>
                <a:ea typeface="ＭＳ Ｐゴシック" charset="-128"/>
                <a:sym typeface="Gill Sans" charset="0"/>
              </a:defRPr>
            </a:lvl3pPr>
            <a:lvl4pPr marL="1600200" indent="-228600" eaLnBrk="0" hangingPunct="0">
              <a:defRPr sz="3200">
                <a:solidFill>
                  <a:srgbClr val="000000"/>
                </a:solidFill>
                <a:latin typeface="Gill Sans" charset="0"/>
                <a:ea typeface="ＭＳ Ｐゴシック" charset="-128"/>
                <a:sym typeface="Gill Sans" charset="0"/>
              </a:defRPr>
            </a:lvl4pPr>
            <a:lvl5pPr marL="2057400" indent="-228600" eaLnBrk="0" hangingPunct="0">
              <a:defRPr sz="3200">
                <a:solidFill>
                  <a:srgbClr val="000000"/>
                </a:solidFill>
                <a:latin typeface="Gill Sans" charset="0"/>
                <a:ea typeface="ＭＳ Ｐゴシック"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128"/>
                <a:sym typeface="Gill Sans" charset="0"/>
              </a:defRPr>
            </a:lvl9pPr>
          </a:lstStyle>
          <a:p>
            <a:pPr algn="l" eaLnBrk="1" hangingPunct="1"/>
            <a:r>
              <a:rPr lang="en-US" altLang="en-US" sz="2400" dirty="0">
                <a:solidFill>
                  <a:srgbClr val="FF0000"/>
                </a:solidFill>
                <a:latin typeface="Apple Chancery" panose="03020702040506060504" pitchFamily="66" charset="-79"/>
                <a:ea typeface="Palatino Linotype" charset="0"/>
                <a:cs typeface="Apple Chancery" panose="03020702040506060504" pitchFamily="66" charset="-79"/>
              </a:rPr>
              <a:t>The moral of the story</a:t>
            </a:r>
            <a:r>
              <a:rPr lang="en-US" altLang="en-US" sz="2400" dirty="0">
                <a:latin typeface="+mj-lt"/>
                <a:ea typeface="Palatino Linotype" charset="0"/>
                <a:cs typeface="Palatino Linotype" charset="0"/>
              </a:rPr>
              <a:t> </a:t>
            </a:r>
            <a:r>
              <a:rPr lang="en-US" altLang="en-US" sz="2000" dirty="0">
                <a:latin typeface="+mj-lt"/>
                <a:ea typeface="Palatino Linotype" charset="0"/>
                <a:cs typeface="Palatino Linotype" charset="0"/>
              </a:rPr>
              <a:t>is that in almost all of these problems, you can attack from the perspective of the </a:t>
            </a:r>
            <a:r>
              <a:rPr lang="en-US" altLang="en-US" sz="2000" dirty="0">
                <a:solidFill>
                  <a:srgbClr val="FF0000"/>
                </a:solidFill>
                <a:latin typeface="+mj-lt"/>
                <a:ea typeface="Palatino Linotype" charset="0"/>
                <a:cs typeface="Palatino Linotype" charset="0"/>
              </a:rPr>
              <a:t>center of mass </a:t>
            </a:r>
            <a:r>
              <a:rPr lang="en-US" altLang="en-US" sz="2000" dirty="0">
                <a:latin typeface="+mj-lt"/>
                <a:ea typeface="Palatino Linotype" charset="0"/>
                <a:cs typeface="Palatino Linotype" charset="0"/>
              </a:rPr>
              <a:t>or from a fixed point, </a:t>
            </a:r>
            <a:r>
              <a:rPr lang="en-US" altLang="en-US" sz="2000" dirty="0">
                <a:solidFill>
                  <a:srgbClr val="FF0000"/>
                </a:solidFill>
                <a:latin typeface="+mj-lt"/>
                <a:ea typeface="Palatino Linotype" charset="0"/>
                <a:cs typeface="Palatino Linotype" charset="0"/>
              </a:rPr>
              <a:t>pure rotation </a:t>
            </a:r>
            <a:r>
              <a:rPr lang="en-US" altLang="en-US" sz="2000" dirty="0">
                <a:latin typeface="+mj-lt"/>
                <a:ea typeface="Palatino Linotype" charset="0"/>
                <a:cs typeface="Palatino Linotype" charset="0"/>
              </a:rPr>
              <a:t>perspective.</a:t>
            </a:r>
          </a:p>
        </p:txBody>
      </p:sp>
      <p:sp>
        <p:nvSpPr>
          <p:cNvPr id="14" name="TextBox 13">
            <a:extLst>
              <a:ext uri="{FF2B5EF4-FFF2-40B4-BE49-F238E27FC236}">
                <a16:creationId xmlns:a16="http://schemas.microsoft.com/office/drawing/2014/main" id="{8C091544-D2A7-F346-B741-6B929F437CE6}"/>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28.) </a:t>
            </a:r>
          </a:p>
        </p:txBody>
      </p:sp>
    </p:spTree>
    <p:extLst>
      <p:ext uri="{BB962C8B-B14F-4D97-AF65-F5344CB8AC3E}">
        <p14:creationId xmlns:p14="http://schemas.microsoft.com/office/powerpoint/2010/main" val="183078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3"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Atwood machine problem</a:t>
            </a:r>
          </a:p>
        </p:txBody>
      </p:sp>
      <p:sp>
        <p:nvSpPr>
          <p:cNvPr id="4" name="Oval 23"/>
          <p:cNvSpPr>
            <a:spLocks/>
          </p:cNvSpPr>
          <p:nvPr/>
        </p:nvSpPr>
        <p:spPr bwMode="auto">
          <a:xfrm>
            <a:off x="6807200" y="1701800"/>
            <a:ext cx="1447800" cy="1447800"/>
          </a:xfrm>
          <a:prstGeom prst="ellipse">
            <a:avLst/>
          </a:prstGeom>
          <a:solidFill>
            <a:srgbClr val="FF151E"/>
          </a:solidFill>
          <a:ln w="25400">
            <a:solidFill>
              <a:srgbClr val="000000"/>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5" name="Line 24"/>
          <p:cNvSpPr>
            <a:spLocks noChangeShapeType="1"/>
          </p:cNvSpPr>
          <p:nvPr/>
        </p:nvSpPr>
        <p:spPr bwMode="auto">
          <a:xfrm>
            <a:off x="6807200" y="2463800"/>
            <a:ext cx="0" cy="1905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25"/>
          <p:cNvSpPr>
            <a:spLocks noChangeShapeType="1"/>
          </p:cNvSpPr>
          <p:nvPr/>
        </p:nvSpPr>
        <p:spPr bwMode="auto">
          <a:xfrm>
            <a:off x="8255000" y="2463800"/>
            <a:ext cx="0" cy="10668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26"/>
          <p:cNvSpPr>
            <a:spLocks/>
          </p:cNvSpPr>
          <p:nvPr/>
        </p:nvSpPr>
        <p:spPr bwMode="auto">
          <a:xfrm>
            <a:off x="6654800" y="4292600"/>
            <a:ext cx="304800" cy="304800"/>
          </a:xfrm>
          <a:prstGeom prst="rect">
            <a:avLst/>
          </a:prstGeom>
          <a:solidFill>
            <a:srgbClr val="20FF38"/>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8" name="Rectangle 27"/>
          <p:cNvSpPr>
            <a:spLocks/>
          </p:cNvSpPr>
          <p:nvPr/>
        </p:nvSpPr>
        <p:spPr bwMode="auto">
          <a:xfrm>
            <a:off x="8102600" y="3530600"/>
            <a:ext cx="304800" cy="381000"/>
          </a:xfrm>
          <a:prstGeom prst="rect">
            <a:avLst/>
          </a:prstGeom>
          <a:solidFill>
            <a:schemeClr val="accent2"/>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9" name="Line 28"/>
          <p:cNvSpPr>
            <a:spLocks noChangeShapeType="1"/>
          </p:cNvSpPr>
          <p:nvPr/>
        </p:nvSpPr>
        <p:spPr bwMode="auto">
          <a:xfrm>
            <a:off x="6121400" y="1397000"/>
            <a:ext cx="2667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29"/>
          <p:cNvSpPr>
            <a:spLocks noChangeShapeType="1"/>
          </p:cNvSpPr>
          <p:nvPr/>
        </p:nvSpPr>
        <p:spPr bwMode="auto">
          <a:xfrm flipV="1">
            <a:off x="6197600" y="1320800"/>
            <a:ext cx="152400" cy="762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30"/>
          <p:cNvSpPr>
            <a:spLocks noChangeShapeType="1"/>
          </p:cNvSpPr>
          <p:nvPr/>
        </p:nvSpPr>
        <p:spPr bwMode="auto">
          <a:xfrm flipV="1">
            <a:off x="6426200" y="1320800"/>
            <a:ext cx="152400" cy="762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31"/>
          <p:cNvSpPr>
            <a:spLocks noChangeShapeType="1"/>
          </p:cNvSpPr>
          <p:nvPr/>
        </p:nvSpPr>
        <p:spPr bwMode="auto">
          <a:xfrm flipV="1">
            <a:off x="6654800" y="1320800"/>
            <a:ext cx="152400" cy="762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32"/>
          <p:cNvSpPr>
            <a:spLocks noChangeShapeType="1"/>
          </p:cNvSpPr>
          <p:nvPr/>
        </p:nvSpPr>
        <p:spPr bwMode="auto">
          <a:xfrm flipV="1">
            <a:off x="6883400" y="1320800"/>
            <a:ext cx="152400" cy="762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33"/>
          <p:cNvSpPr>
            <a:spLocks noChangeShapeType="1"/>
          </p:cNvSpPr>
          <p:nvPr/>
        </p:nvSpPr>
        <p:spPr bwMode="auto">
          <a:xfrm flipV="1">
            <a:off x="7112000" y="1320800"/>
            <a:ext cx="152400" cy="762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34"/>
          <p:cNvSpPr>
            <a:spLocks noChangeShapeType="1"/>
          </p:cNvSpPr>
          <p:nvPr/>
        </p:nvSpPr>
        <p:spPr bwMode="auto">
          <a:xfrm flipV="1">
            <a:off x="7340600" y="1320800"/>
            <a:ext cx="152400" cy="762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35"/>
          <p:cNvSpPr>
            <a:spLocks noChangeShapeType="1"/>
          </p:cNvSpPr>
          <p:nvPr/>
        </p:nvSpPr>
        <p:spPr bwMode="auto">
          <a:xfrm flipV="1">
            <a:off x="7569200" y="1320800"/>
            <a:ext cx="152400" cy="762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36"/>
          <p:cNvSpPr>
            <a:spLocks noChangeShapeType="1"/>
          </p:cNvSpPr>
          <p:nvPr/>
        </p:nvSpPr>
        <p:spPr bwMode="auto">
          <a:xfrm flipV="1">
            <a:off x="7797800" y="1320800"/>
            <a:ext cx="152400" cy="762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37"/>
          <p:cNvSpPr>
            <a:spLocks noChangeShapeType="1"/>
          </p:cNvSpPr>
          <p:nvPr/>
        </p:nvSpPr>
        <p:spPr bwMode="auto">
          <a:xfrm flipV="1">
            <a:off x="8026400" y="1320800"/>
            <a:ext cx="152400" cy="762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38"/>
          <p:cNvSpPr>
            <a:spLocks noChangeShapeType="1"/>
          </p:cNvSpPr>
          <p:nvPr/>
        </p:nvSpPr>
        <p:spPr bwMode="auto">
          <a:xfrm flipV="1">
            <a:off x="8255000" y="1320800"/>
            <a:ext cx="152400" cy="762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39"/>
          <p:cNvSpPr>
            <a:spLocks noChangeShapeType="1"/>
          </p:cNvSpPr>
          <p:nvPr/>
        </p:nvSpPr>
        <p:spPr bwMode="auto">
          <a:xfrm flipV="1">
            <a:off x="8483600" y="1320800"/>
            <a:ext cx="152400" cy="762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40"/>
          <p:cNvSpPr>
            <a:spLocks noChangeShapeType="1"/>
          </p:cNvSpPr>
          <p:nvPr/>
        </p:nvSpPr>
        <p:spPr bwMode="auto">
          <a:xfrm flipV="1">
            <a:off x="8712200" y="1320800"/>
            <a:ext cx="152400" cy="762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AutoShape 41"/>
          <p:cNvSpPr>
            <a:spLocks/>
          </p:cNvSpPr>
          <p:nvPr/>
        </p:nvSpPr>
        <p:spPr bwMode="auto">
          <a:xfrm rot="5400000">
            <a:off x="6921500" y="1587500"/>
            <a:ext cx="1219200" cy="838200"/>
          </a:xfrm>
          <a:prstGeom prst="homePlate">
            <a:avLst>
              <a:gd name="adj" fmla="val 36364"/>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23" name="AutoShape 42"/>
          <p:cNvSpPr>
            <a:spLocks/>
          </p:cNvSpPr>
          <p:nvPr/>
        </p:nvSpPr>
        <p:spPr bwMode="auto">
          <a:xfrm>
            <a:off x="7493000" y="2463800"/>
            <a:ext cx="76200" cy="76200"/>
          </a:xfrm>
          <a:custGeom>
            <a:avLst/>
            <a:gdLst>
              <a:gd name="T0" fmla="*/ 474162 w 21600"/>
              <a:gd name="T1" fmla="*/ 0 h 21600"/>
              <a:gd name="T2" fmla="*/ 138864 w 21600"/>
              <a:gd name="T3" fmla="*/ 138864 h 21600"/>
              <a:gd name="T4" fmla="*/ 0 w 21600"/>
              <a:gd name="T5" fmla="*/ 474162 h 21600"/>
              <a:gd name="T6" fmla="*/ 138864 w 21600"/>
              <a:gd name="T7" fmla="*/ 809463 h 21600"/>
              <a:gd name="T8" fmla="*/ 474162 w 21600"/>
              <a:gd name="T9" fmla="*/ 948327 h 21600"/>
              <a:gd name="T10" fmla="*/ 809463 w 21600"/>
              <a:gd name="T11" fmla="*/ 809463 h 21600"/>
              <a:gd name="T12" fmla="*/ 948327 w 21600"/>
              <a:gd name="T13" fmla="*/ 474162 h 21600"/>
              <a:gd name="T14" fmla="*/ 809463 w 21600"/>
              <a:gd name="T15" fmla="*/ 13886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0">
            <a:blip r:embed="rId3"/>
            <a:srcRect/>
            <a:tile tx="0" ty="0" sx="100000" sy="100000" flip="none" algn="tl"/>
          </a:blipFill>
          <a:ln w="25400">
            <a:solidFill>
              <a:srgbClr val="000000"/>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24" name="Object 5"/>
          <p:cNvGraphicFramePr>
            <a:graphicFrameLocks noChangeAspect="1"/>
          </p:cNvGraphicFramePr>
          <p:nvPr/>
        </p:nvGraphicFramePr>
        <p:xfrm>
          <a:off x="6197600" y="4140200"/>
          <a:ext cx="381000" cy="381000"/>
        </p:xfrm>
        <a:graphic>
          <a:graphicData uri="http://schemas.openxmlformats.org/presentationml/2006/ole">
            <mc:AlternateContent xmlns:mc="http://schemas.openxmlformats.org/markup-compatibility/2006">
              <mc:Choice xmlns:v="urn:schemas-microsoft-com:vml" Requires="v">
                <p:oleObj spid="_x0000_s8313" name="Equation" r:id="rId4" imgW="203200" imgH="203200" progId="Equation.DSMT4">
                  <p:embed/>
                </p:oleObj>
              </mc:Choice>
              <mc:Fallback>
                <p:oleObj name="Equation" r:id="rId4" imgW="203200" imgH="203200" progId="Equation.DSMT4">
                  <p:embed/>
                  <p:pic>
                    <p:nvPicPr>
                      <p:cNvPr id="2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600" y="41402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 name="Object 6"/>
          <p:cNvGraphicFramePr>
            <a:graphicFrameLocks noChangeAspect="1"/>
          </p:cNvGraphicFramePr>
          <p:nvPr/>
        </p:nvGraphicFramePr>
        <p:xfrm>
          <a:off x="8459788" y="3302000"/>
          <a:ext cx="428625" cy="381000"/>
        </p:xfrm>
        <a:graphic>
          <a:graphicData uri="http://schemas.openxmlformats.org/presentationml/2006/ole">
            <mc:AlternateContent xmlns:mc="http://schemas.openxmlformats.org/markup-compatibility/2006">
              <mc:Choice xmlns:v="urn:schemas-microsoft-com:vml" Requires="v">
                <p:oleObj spid="_x0000_s8314" name="Equation" r:id="rId6" imgW="228600" imgH="203200" progId="Equation.DSMT4">
                  <p:embed/>
                </p:oleObj>
              </mc:Choice>
              <mc:Fallback>
                <p:oleObj name="Equation" r:id="rId6" imgW="228600" imgH="203200" progId="Equation.DSMT4">
                  <p:embed/>
                  <p:pic>
                    <p:nvPicPr>
                      <p:cNvPr id="25"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9788" y="3302000"/>
                        <a:ext cx="42862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 name="Object 7"/>
          <p:cNvGraphicFramePr>
            <a:graphicFrameLocks noChangeAspect="1"/>
          </p:cNvGraphicFramePr>
          <p:nvPr/>
        </p:nvGraphicFramePr>
        <p:xfrm>
          <a:off x="6918325" y="2435225"/>
          <a:ext cx="357188" cy="285750"/>
        </p:xfrm>
        <a:graphic>
          <a:graphicData uri="http://schemas.openxmlformats.org/presentationml/2006/ole">
            <mc:AlternateContent xmlns:mc="http://schemas.openxmlformats.org/markup-compatibility/2006">
              <mc:Choice xmlns:v="urn:schemas-microsoft-com:vml" Requires="v">
                <p:oleObj spid="_x0000_s8315" name="Equation" r:id="rId8" imgW="190500" imgH="152400" progId="Equation.DSMT4">
                  <p:embed/>
                </p:oleObj>
              </mc:Choice>
              <mc:Fallback>
                <p:oleObj name="Equation" r:id="rId8" imgW="190500" imgH="152400" progId="Equation.DSMT4">
                  <p:embed/>
                  <p:pic>
                    <p:nvPicPr>
                      <p:cNvPr id="26"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18325" y="2435225"/>
                        <a:ext cx="3571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Text Box 16"/>
          <p:cNvSpPr txBox="1">
            <a:spLocks/>
          </p:cNvSpPr>
          <p:nvPr/>
        </p:nvSpPr>
        <p:spPr bwMode="auto">
          <a:xfrm>
            <a:off x="255587" y="1447800"/>
            <a:ext cx="568324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400" dirty="0">
                <a:solidFill>
                  <a:srgbClr val="FF0000"/>
                </a:solidFill>
                <a:latin typeface="Apple Chancery" panose="03020702040506060504" pitchFamily="66" charset="-79"/>
                <a:ea typeface="Palatino Linotype" charset="0"/>
                <a:cs typeface="Apple Chancery" panose="03020702040506060504" pitchFamily="66" charset="-79"/>
              </a:rPr>
              <a:t>A mass m</a:t>
            </a:r>
            <a:r>
              <a:rPr lang="en-US" altLang="en-US" sz="2400" baseline="-25000" dirty="0">
                <a:solidFill>
                  <a:srgbClr val="FF0000"/>
                </a:solidFill>
                <a:latin typeface="Apple Chancery" panose="03020702040506060504" pitchFamily="66" charset="-79"/>
                <a:ea typeface="Palatino Linotype" charset="0"/>
                <a:cs typeface="Apple Chancery" panose="03020702040506060504" pitchFamily="66" charset="-79"/>
              </a:rPr>
              <a:t>1</a:t>
            </a:r>
            <a:r>
              <a:rPr lang="en-US" altLang="en-US" sz="2400" dirty="0">
                <a:solidFill>
                  <a:srgbClr val="FF0000"/>
                </a:solidFill>
                <a:latin typeface="Apple Chancery" panose="03020702040506060504" pitchFamily="66" charset="-79"/>
                <a:ea typeface="Palatino Linotype" charset="0"/>
                <a:cs typeface="Apple Chancery" panose="03020702040506060504" pitchFamily="66" charset="-79"/>
              </a:rPr>
              <a:t> </a:t>
            </a:r>
            <a:r>
              <a:rPr lang="en-US" altLang="en-US" sz="2000" dirty="0">
                <a:latin typeface="+mj-lt"/>
                <a:ea typeface="Palatino Linotype" charset="0"/>
                <a:cs typeface="Palatino Linotype" charset="0"/>
              </a:rPr>
              <a:t>is </a:t>
            </a:r>
            <a:r>
              <a:rPr lang="en-US" altLang="en-US" sz="2000" dirty="0">
                <a:solidFill>
                  <a:srgbClr val="152CC2"/>
                </a:solidFill>
                <a:latin typeface="+mj-lt"/>
                <a:ea typeface="Palatino Linotype" charset="0"/>
                <a:cs typeface="Palatino Linotype" charset="0"/>
              </a:rPr>
              <a:t>attached to a rope </a:t>
            </a:r>
            <a:r>
              <a:rPr lang="en-US" altLang="en-US" sz="2000" dirty="0">
                <a:latin typeface="+mj-lt"/>
                <a:ea typeface="Palatino Linotype" charset="0"/>
                <a:cs typeface="Palatino Linotype" charset="0"/>
              </a:rPr>
              <a:t>that </a:t>
            </a:r>
            <a:r>
              <a:rPr lang="en-US" altLang="en-US" sz="2000" dirty="0">
                <a:solidFill>
                  <a:srgbClr val="152CC2"/>
                </a:solidFill>
                <a:latin typeface="+mj-lt"/>
                <a:ea typeface="Palatino Linotype" charset="0"/>
                <a:cs typeface="Palatino Linotype" charset="0"/>
              </a:rPr>
              <a:t>is threaded over a massive pulley </a:t>
            </a:r>
            <a:r>
              <a:rPr lang="en-US" altLang="en-US" sz="2000" dirty="0">
                <a:latin typeface="+mj-lt"/>
                <a:ea typeface="Palatino Linotype" charset="0"/>
                <a:cs typeface="Palatino Linotype" charset="0"/>
              </a:rPr>
              <a:t>and </a:t>
            </a:r>
            <a:r>
              <a:rPr lang="en-US" altLang="en-US" sz="2000" dirty="0">
                <a:solidFill>
                  <a:srgbClr val="152CC2"/>
                </a:solidFill>
                <a:latin typeface="+mj-lt"/>
                <a:ea typeface="Palatino Linotype" charset="0"/>
                <a:cs typeface="Palatino Linotype" charset="0"/>
              </a:rPr>
              <a:t>attached to a second mass m</a:t>
            </a:r>
            <a:r>
              <a:rPr lang="en-US" altLang="en-US" sz="2000" baseline="-25000" dirty="0">
                <a:solidFill>
                  <a:srgbClr val="152CC2"/>
                </a:solidFill>
                <a:latin typeface="+mj-lt"/>
                <a:ea typeface="Palatino Linotype" charset="0"/>
                <a:cs typeface="Palatino Linotype" charset="0"/>
              </a:rPr>
              <a:t>2</a:t>
            </a:r>
            <a:r>
              <a:rPr lang="en-US" altLang="en-US" sz="2000" dirty="0">
                <a:latin typeface="+mj-lt"/>
                <a:ea typeface="Palatino Linotype" charset="0"/>
                <a:cs typeface="Palatino Linotype" charset="0"/>
              </a:rPr>
              <a:t>.  If the </a:t>
            </a:r>
            <a:r>
              <a:rPr lang="en-US" altLang="en-US" sz="2000" dirty="0">
                <a:solidFill>
                  <a:srgbClr val="152CC2"/>
                </a:solidFill>
                <a:latin typeface="+mj-lt"/>
                <a:ea typeface="Palatino Linotype" charset="0"/>
                <a:cs typeface="Palatino Linotype" charset="0"/>
              </a:rPr>
              <a:t>pulley’s mass is “M,” its radius “R” and its moment of inertia about its center of mass is 0.5MR</a:t>
            </a:r>
            <a:r>
              <a:rPr lang="en-US" altLang="en-US" sz="2000" baseline="30000" dirty="0">
                <a:solidFill>
                  <a:srgbClr val="152CC2"/>
                </a:solidFill>
                <a:latin typeface="+mj-lt"/>
                <a:ea typeface="Palatino Linotype" charset="0"/>
                <a:cs typeface="Palatino Linotype" charset="0"/>
              </a:rPr>
              <a:t>2</a:t>
            </a:r>
            <a:r>
              <a:rPr lang="en-US" altLang="en-US" sz="2000" dirty="0">
                <a:solidFill>
                  <a:srgbClr val="152CC2"/>
                </a:solidFill>
                <a:latin typeface="+mj-lt"/>
                <a:ea typeface="Palatino Linotype" charset="0"/>
                <a:cs typeface="Palatino Linotype" charset="0"/>
              </a:rPr>
              <a:t>, determine</a:t>
            </a:r>
            <a:r>
              <a:rPr lang="en-US" altLang="en-US" sz="2000" dirty="0">
                <a:latin typeface="+mj-lt"/>
                <a:ea typeface="Palatino Linotype" charset="0"/>
                <a:cs typeface="Palatino Linotype" charset="0"/>
              </a:rPr>
              <a:t> both the </a:t>
            </a:r>
            <a:r>
              <a:rPr lang="en-US" altLang="en-US" sz="2000" dirty="0">
                <a:solidFill>
                  <a:srgbClr val="152CC2"/>
                </a:solidFill>
                <a:latin typeface="+mj-lt"/>
                <a:ea typeface="Palatino Linotype" charset="0"/>
                <a:cs typeface="Palatino Linotype" charset="0"/>
              </a:rPr>
              <a:t>angular acceleration of the pulle</a:t>
            </a:r>
            <a:r>
              <a:rPr lang="en-US" altLang="en-US" sz="2000" dirty="0">
                <a:latin typeface="+mj-lt"/>
                <a:ea typeface="Palatino Linotype" charset="0"/>
                <a:cs typeface="Palatino Linotype" charset="0"/>
              </a:rPr>
              <a:t>y and the </a:t>
            </a:r>
            <a:r>
              <a:rPr lang="en-US" altLang="en-US" sz="2000" dirty="0">
                <a:solidFill>
                  <a:srgbClr val="152CC2"/>
                </a:solidFill>
                <a:latin typeface="+mj-lt"/>
                <a:ea typeface="Palatino Linotype" charset="0"/>
                <a:cs typeface="Palatino Linotype" charset="0"/>
              </a:rPr>
              <a:t>acceleration of each of the masses</a:t>
            </a:r>
            <a:r>
              <a:rPr lang="en-US" altLang="en-US" sz="2000" dirty="0">
                <a:latin typeface="+mj-lt"/>
                <a:ea typeface="Palatino Linotype" charset="0"/>
                <a:cs typeface="Palatino Linotype" charset="0"/>
              </a:rPr>
              <a:t>.</a:t>
            </a:r>
          </a:p>
        </p:txBody>
      </p:sp>
      <p:sp>
        <p:nvSpPr>
          <p:cNvPr id="28" name="TextBox 27"/>
          <p:cNvSpPr txBox="1"/>
          <p:nvPr/>
        </p:nvSpPr>
        <p:spPr>
          <a:xfrm>
            <a:off x="474658" y="3630880"/>
            <a:ext cx="5464173" cy="1077218"/>
          </a:xfrm>
          <a:prstGeom prst="rect">
            <a:avLst/>
          </a:prstGeom>
          <a:noFill/>
        </p:spPr>
        <p:txBody>
          <a:bodyPr wrap="square" rtlCol="0">
            <a:spAutoFit/>
          </a:bodyPr>
          <a:lstStyle/>
          <a:p>
            <a:r>
              <a:rPr lang="en-US" sz="2400" dirty="0">
                <a:solidFill>
                  <a:srgbClr val="FF0000"/>
                </a:solidFill>
                <a:latin typeface="Apple Chancery" panose="03020702040506060504" pitchFamily="66" charset="-79"/>
                <a:ea typeface="Palatino Linotype" charset="0"/>
                <a:cs typeface="Apple Chancery" panose="03020702040506060504" pitchFamily="66" charset="-79"/>
              </a:rPr>
              <a:t>To start: </a:t>
            </a:r>
            <a:r>
              <a:rPr lang="en-US" sz="2000" dirty="0">
                <a:latin typeface="+mj-lt"/>
                <a:ea typeface="Palatino Linotype" charset="0"/>
                <a:cs typeface="Palatino Linotype" charset="0"/>
              </a:rPr>
              <a:t>think about what assumptions we made in the past in order to do this problem. Why did we do that? Can we still make those assumptions now?</a:t>
            </a:r>
          </a:p>
        </p:txBody>
      </p:sp>
      <p:sp>
        <p:nvSpPr>
          <p:cNvPr id="29" name="TextBox 28">
            <a:extLst>
              <a:ext uri="{FF2B5EF4-FFF2-40B4-BE49-F238E27FC236}">
                <a16:creationId xmlns:a16="http://schemas.microsoft.com/office/drawing/2014/main" id="{0B0FA242-6C59-7E48-BFC9-7C84B5FE96FF}"/>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29.) </a:t>
            </a:r>
          </a:p>
        </p:txBody>
      </p:sp>
    </p:spTree>
    <p:extLst>
      <p:ext uri="{BB962C8B-B14F-4D97-AF65-F5344CB8AC3E}">
        <p14:creationId xmlns:p14="http://schemas.microsoft.com/office/powerpoint/2010/main" val="48791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61"/>
          <p:cNvSpPr>
            <a:spLocks/>
          </p:cNvSpPr>
          <p:nvPr/>
        </p:nvSpPr>
        <p:spPr bwMode="auto">
          <a:xfrm>
            <a:off x="3123248" y="3848895"/>
            <a:ext cx="177864"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p>
            <a:endParaRPr lang="en-US" sz="2000">
              <a:latin typeface="Times New Roman"/>
              <a:cs typeface="Times New Roman"/>
            </a:endParaRPr>
          </a:p>
        </p:txBody>
      </p:sp>
      <p:sp>
        <p:nvSpPr>
          <p:cNvPr id="17415" name="Rectangle 182"/>
          <p:cNvSpPr>
            <a:spLocks/>
          </p:cNvSpPr>
          <p:nvPr/>
        </p:nvSpPr>
        <p:spPr bwMode="auto">
          <a:xfrm>
            <a:off x="0" y="0"/>
            <a:ext cx="9144000" cy="6858000"/>
          </a:xfrm>
          <a:prstGeom prst="rect">
            <a:avLst/>
          </a:prstGeom>
          <a:noFill/>
          <a:ln w="254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2296" tIns="41148" rIns="82296" bIns="41148" anchor="ctr"/>
          <a:lstStyle/>
          <a:p>
            <a:endParaRPr lang="en-US"/>
          </a:p>
        </p:txBody>
      </p:sp>
      <p:sp>
        <p:nvSpPr>
          <p:cNvPr id="14" name="Text Box 19"/>
          <p:cNvSpPr txBox="1">
            <a:spLocks/>
          </p:cNvSpPr>
          <p:nvPr/>
        </p:nvSpPr>
        <p:spPr bwMode="auto">
          <a:xfrm>
            <a:off x="8607155" y="6477000"/>
            <a:ext cx="35137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3.)</a:t>
            </a:r>
          </a:p>
        </p:txBody>
      </p:sp>
      <p:sp>
        <p:nvSpPr>
          <p:cNvPr id="4" name="Oval 3"/>
          <p:cNvSpPr/>
          <p:nvPr/>
        </p:nvSpPr>
        <p:spPr>
          <a:xfrm>
            <a:off x="5548799" y="225520"/>
            <a:ext cx="2784036" cy="278403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a:stCxn id="4" idx="2"/>
            <a:endCxn id="4" idx="6"/>
          </p:cNvCxnSpPr>
          <p:nvPr/>
        </p:nvCxnSpPr>
        <p:spPr>
          <a:xfrm>
            <a:off x="5548799" y="1617538"/>
            <a:ext cx="2784036"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4" idx="0"/>
            <a:endCxn id="4" idx="4"/>
          </p:cNvCxnSpPr>
          <p:nvPr/>
        </p:nvCxnSpPr>
        <p:spPr>
          <a:xfrm>
            <a:off x="6940817" y="225520"/>
            <a:ext cx="0" cy="2784036"/>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940817" y="885327"/>
            <a:ext cx="844369" cy="732211"/>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rot="19280423">
            <a:off x="7770319" y="820413"/>
            <a:ext cx="79768" cy="79768"/>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Freeform 49"/>
          <p:cNvSpPr/>
          <p:nvPr/>
        </p:nvSpPr>
        <p:spPr>
          <a:xfrm>
            <a:off x="7079416" y="1211480"/>
            <a:ext cx="276977" cy="310215"/>
          </a:xfrm>
          <a:custGeom>
            <a:avLst/>
            <a:gdLst>
              <a:gd name="connsiteX0" fmla="*/ 0 w 158750"/>
              <a:gd name="connsiteY0" fmla="*/ 0 h 177800"/>
              <a:gd name="connsiteX1" fmla="*/ 98425 w 158750"/>
              <a:gd name="connsiteY1" fmla="*/ 63500 h 177800"/>
              <a:gd name="connsiteX2" fmla="*/ 158750 w 158750"/>
              <a:gd name="connsiteY2" fmla="*/ 177800 h 177800"/>
            </a:gdLst>
            <a:ahLst/>
            <a:cxnLst>
              <a:cxn ang="0">
                <a:pos x="connsiteX0" y="connsiteY0"/>
              </a:cxn>
              <a:cxn ang="0">
                <a:pos x="connsiteX1" y="connsiteY1"/>
              </a:cxn>
              <a:cxn ang="0">
                <a:pos x="connsiteX2" y="connsiteY2"/>
              </a:cxn>
            </a:cxnLst>
            <a:rect l="l" t="t" r="r" b="b"/>
            <a:pathLst>
              <a:path w="158750" h="177800">
                <a:moveTo>
                  <a:pt x="0" y="0"/>
                </a:moveTo>
                <a:cubicBezTo>
                  <a:pt x="35983" y="16933"/>
                  <a:pt x="71967" y="33867"/>
                  <a:pt x="98425" y="63500"/>
                </a:cubicBezTo>
                <a:cubicBezTo>
                  <a:pt x="124883" y="93133"/>
                  <a:pt x="158750" y="177800"/>
                  <a:pt x="158750" y="1778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Connector 51"/>
          <p:cNvCxnSpPr/>
          <p:nvPr/>
        </p:nvCxnSpPr>
        <p:spPr>
          <a:xfrm>
            <a:off x="7079416" y="1211480"/>
            <a:ext cx="86520" cy="12563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079416" y="1211480"/>
            <a:ext cx="191295" cy="30381"/>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flipV="1">
            <a:off x="7445332" y="433297"/>
            <a:ext cx="339855" cy="395817"/>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0" name="Object 2"/>
          <p:cNvGraphicFramePr>
            <a:graphicFrameLocks noChangeAspect="1"/>
          </p:cNvGraphicFramePr>
          <p:nvPr/>
        </p:nvGraphicFramePr>
        <p:xfrm>
          <a:off x="7304838" y="1243454"/>
          <a:ext cx="280987" cy="241300"/>
        </p:xfrm>
        <a:graphic>
          <a:graphicData uri="http://schemas.openxmlformats.org/presentationml/2006/ole">
            <mc:AlternateContent xmlns:mc="http://schemas.openxmlformats.org/markup-compatibility/2006">
              <mc:Choice xmlns:v="urn:schemas-microsoft-com:vml" Requires="v">
                <p:oleObj spid="_x0000_s27845" name="Equation" r:id="rId4" imgW="152400" imgH="139700" progId="Equation.DSMT4">
                  <p:embed/>
                </p:oleObj>
              </mc:Choice>
              <mc:Fallback>
                <p:oleObj name="Equation" r:id="rId4" imgW="152400" imgH="139700" progId="Equation.DSMT4">
                  <p:embed/>
                  <p:pic>
                    <p:nvPicPr>
                      <p:cNvPr id="70" name="Object 2"/>
                      <p:cNvPicPr>
                        <a:picLocks noChangeAspect="1" noChangeArrowheads="1"/>
                      </p:cNvPicPr>
                      <p:nvPr/>
                    </p:nvPicPr>
                    <p:blipFill>
                      <a:blip r:embed="rId5"/>
                      <a:srcRect/>
                      <a:stretch>
                        <a:fillRect/>
                      </a:stretch>
                    </p:blipFill>
                    <p:spPr bwMode="auto">
                      <a:xfrm>
                        <a:off x="7304838" y="1243454"/>
                        <a:ext cx="280987" cy="241300"/>
                      </a:xfrm>
                      <a:prstGeom prst="rect">
                        <a:avLst/>
                      </a:prstGeom>
                      <a:noFill/>
                      <a:ln>
                        <a:noFill/>
                      </a:ln>
                      <a:effectLst/>
                    </p:spPr>
                  </p:pic>
                </p:oleObj>
              </mc:Fallback>
            </mc:AlternateContent>
          </a:graphicData>
        </a:graphic>
      </p:graphicFrame>
      <p:graphicFrame>
        <p:nvGraphicFramePr>
          <p:cNvPr id="71" name="Object 2"/>
          <p:cNvGraphicFramePr>
            <a:graphicFrameLocks noChangeAspect="1"/>
          </p:cNvGraphicFramePr>
          <p:nvPr/>
        </p:nvGraphicFramePr>
        <p:xfrm>
          <a:off x="7655896" y="433297"/>
          <a:ext cx="912812" cy="350838"/>
        </p:xfrm>
        <a:graphic>
          <a:graphicData uri="http://schemas.openxmlformats.org/presentationml/2006/ole">
            <mc:AlternateContent xmlns:mc="http://schemas.openxmlformats.org/markup-compatibility/2006">
              <mc:Choice xmlns:v="urn:schemas-microsoft-com:vml" Requires="v">
                <p:oleObj spid="_x0000_s27846" name="Equation" r:id="rId6" imgW="495300" imgH="203200" progId="Equation.DSMT4">
                  <p:embed/>
                </p:oleObj>
              </mc:Choice>
              <mc:Fallback>
                <p:oleObj name="Equation" r:id="rId6" imgW="495300" imgH="203200" progId="Equation.DSMT4">
                  <p:embed/>
                  <p:pic>
                    <p:nvPicPr>
                      <p:cNvPr id="71" name="Object 2"/>
                      <p:cNvPicPr>
                        <a:picLocks noChangeAspect="1" noChangeArrowheads="1"/>
                      </p:cNvPicPr>
                      <p:nvPr/>
                    </p:nvPicPr>
                    <p:blipFill>
                      <a:blip r:embed="rId7"/>
                      <a:srcRect/>
                      <a:stretch>
                        <a:fillRect/>
                      </a:stretch>
                    </p:blipFill>
                    <p:spPr bwMode="auto">
                      <a:xfrm>
                        <a:off x="7655896" y="433297"/>
                        <a:ext cx="912812" cy="350838"/>
                      </a:xfrm>
                      <a:prstGeom prst="rect">
                        <a:avLst/>
                      </a:prstGeom>
                      <a:noFill/>
                      <a:ln>
                        <a:noFill/>
                      </a:ln>
                      <a:effectLst/>
                    </p:spPr>
                  </p:pic>
                </p:oleObj>
              </mc:Fallback>
            </mc:AlternateContent>
          </a:graphicData>
        </a:graphic>
      </p:graphicFrame>
      <p:graphicFrame>
        <p:nvGraphicFramePr>
          <p:cNvPr id="72" name="Object 2"/>
          <p:cNvGraphicFramePr>
            <a:graphicFrameLocks noChangeAspect="1"/>
          </p:cNvGraphicFramePr>
          <p:nvPr/>
        </p:nvGraphicFramePr>
        <p:xfrm>
          <a:off x="7282613" y="836580"/>
          <a:ext cx="211137" cy="350838"/>
        </p:xfrm>
        <a:graphic>
          <a:graphicData uri="http://schemas.openxmlformats.org/presentationml/2006/ole">
            <mc:AlternateContent xmlns:mc="http://schemas.openxmlformats.org/markup-compatibility/2006">
              <mc:Choice xmlns:v="urn:schemas-microsoft-com:vml" Requires="v">
                <p:oleObj spid="_x0000_s27847" name="Equation" r:id="rId8" imgW="114300" imgH="203200" progId="Equation.DSMT4">
                  <p:embed/>
                </p:oleObj>
              </mc:Choice>
              <mc:Fallback>
                <p:oleObj name="Equation" r:id="rId8" imgW="114300" imgH="203200" progId="Equation.DSMT4">
                  <p:embed/>
                  <p:pic>
                    <p:nvPicPr>
                      <p:cNvPr id="72" name="Object 2"/>
                      <p:cNvPicPr>
                        <a:picLocks noChangeAspect="1" noChangeArrowheads="1"/>
                      </p:cNvPicPr>
                      <p:nvPr/>
                    </p:nvPicPr>
                    <p:blipFill>
                      <a:blip r:embed="rId9"/>
                      <a:srcRect/>
                      <a:stretch>
                        <a:fillRect/>
                      </a:stretch>
                    </p:blipFill>
                    <p:spPr bwMode="auto">
                      <a:xfrm>
                        <a:off x="7282613" y="836580"/>
                        <a:ext cx="211137" cy="350838"/>
                      </a:xfrm>
                      <a:prstGeom prst="rect">
                        <a:avLst/>
                      </a:prstGeom>
                      <a:noFill/>
                      <a:ln>
                        <a:noFill/>
                      </a:ln>
                      <a:effectLst/>
                    </p:spPr>
                  </p:pic>
                </p:oleObj>
              </mc:Fallback>
            </mc:AlternateContent>
          </a:graphicData>
        </a:graphic>
      </p:graphicFrame>
      <p:sp>
        <p:nvSpPr>
          <p:cNvPr id="74" name="Text Box 9"/>
          <p:cNvSpPr txBox="1">
            <a:spLocks/>
          </p:cNvSpPr>
          <p:nvPr/>
        </p:nvSpPr>
        <p:spPr bwMode="auto">
          <a:xfrm>
            <a:off x="303911" y="249801"/>
            <a:ext cx="5665089" cy="707886"/>
          </a:xfrm>
          <a:prstGeom prst="rect">
            <a:avLst/>
          </a:prstGeom>
          <a:noFill/>
          <a:ln>
            <a:noFill/>
          </a:ln>
          <a:effectLst/>
          <a:extLst>
            <a:ext uri="{909E8E84-426E-40dd-AFC4-6F175D3DCCD1}">
              <a14:hiddenFill xmlns="" xmlns:a14="http://schemas.microsoft.com/office/drawing/2010/main">
                <a:blipFill dpi="0" rotWithShape="0">
                  <a:blip r:embed="rId10"/>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en-US" sz="2000" dirty="0">
                <a:solidFill>
                  <a:srgbClr val="FF0000"/>
                </a:solidFill>
                <a:latin typeface="Apple Chancery"/>
                <a:cs typeface="Apple Chancery"/>
                <a:sym typeface="Gill Sans" charset="0"/>
              </a:rPr>
              <a:t>Noting that            </a:t>
            </a:r>
            <a:r>
              <a:rPr lang="en-US" sz="2000" dirty="0">
                <a:latin typeface="Apple Chancery"/>
                <a:cs typeface="Apple Chancery"/>
                <a:sym typeface="Gill Sans" charset="0"/>
              </a:rPr>
              <a:t>, </a:t>
            </a:r>
            <a:r>
              <a:rPr lang="en-US" sz="2000" dirty="0">
                <a:solidFill>
                  <a:srgbClr val="000000"/>
                </a:solidFill>
                <a:latin typeface="Times New Roman"/>
                <a:cs typeface="Times New Roman"/>
                <a:sym typeface="Gill Sans" charset="0"/>
              </a:rPr>
              <a:t>we can rewrite that summation yielding:</a:t>
            </a:r>
          </a:p>
        </p:txBody>
      </p:sp>
      <p:graphicFrame>
        <p:nvGraphicFramePr>
          <p:cNvPr id="75" name="Object 2"/>
          <p:cNvGraphicFramePr>
            <a:graphicFrameLocks noChangeAspect="1"/>
          </p:cNvGraphicFramePr>
          <p:nvPr/>
        </p:nvGraphicFramePr>
        <p:xfrm>
          <a:off x="1423988" y="1031875"/>
          <a:ext cx="2435225" cy="2741613"/>
        </p:xfrm>
        <a:graphic>
          <a:graphicData uri="http://schemas.openxmlformats.org/presentationml/2006/ole">
            <mc:AlternateContent xmlns:mc="http://schemas.openxmlformats.org/markup-compatibility/2006">
              <mc:Choice xmlns:v="urn:schemas-microsoft-com:vml" Requires="v">
                <p:oleObj spid="_x0000_s27848" name="Equation" r:id="rId11" imgW="1320800" imgH="1587500" progId="Equation.DSMT4">
                  <p:embed/>
                </p:oleObj>
              </mc:Choice>
              <mc:Fallback>
                <p:oleObj name="Equation" r:id="rId11" imgW="1320800" imgH="1587500" progId="Equation.DSMT4">
                  <p:embed/>
                  <p:pic>
                    <p:nvPicPr>
                      <p:cNvPr id="75" name="Object 2"/>
                      <p:cNvPicPr>
                        <a:picLocks noChangeAspect="1" noChangeArrowheads="1"/>
                      </p:cNvPicPr>
                      <p:nvPr/>
                    </p:nvPicPr>
                    <p:blipFill>
                      <a:blip r:embed="rId12"/>
                      <a:srcRect/>
                      <a:stretch>
                        <a:fillRect/>
                      </a:stretch>
                    </p:blipFill>
                    <p:spPr bwMode="auto">
                      <a:xfrm>
                        <a:off x="1423988" y="1031875"/>
                        <a:ext cx="2435225" cy="2741613"/>
                      </a:xfrm>
                      <a:prstGeom prst="rect">
                        <a:avLst/>
                      </a:prstGeom>
                      <a:noFill/>
                      <a:ln>
                        <a:noFill/>
                      </a:ln>
                      <a:effectLst/>
                    </p:spPr>
                  </p:pic>
                </p:oleObj>
              </mc:Fallback>
            </mc:AlternateContent>
          </a:graphicData>
        </a:graphic>
      </p:graphicFrame>
      <p:sp>
        <p:nvSpPr>
          <p:cNvPr id="29" name="Text Box 9"/>
          <p:cNvSpPr txBox="1">
            <a:spLocks/>
          </p:cNvSpPr>
          <p:nvPr/>
        </p:nvSpPr>
        <p:spPr bwMode="auto">
          <a:xfrm>
            <a:off x="456311" y="3960371"/>
            <a:ext cx="8540669" cy="707886"/>
          </a:xfrm>
          <a:prstGeom prst="rect">
            <a:avLst/>
          </a:prstGeom>
          <a:noFill/>
          <a:ln>
            <a:noFill/>
          </a:ln>
          <a:effectLst/>
          <a:extLst>
            <a:ext uri="{909E8E84-426E-40dd-AFC4-6F175D3DCCD1}">
              <a14:hiddenFill xmlns="" xmlns:a14="http://schemas.microsoft.com/office/drawing/2010/main">
                <a:blipFill dpi="0" rotWithShape="0">
                  <a:blip r:embed="rId10"/>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en-US" sz="2000" dirty="0">
                <a:solidFill>
                  <a:srgbClr val="000090"/>
                </a:solidFill>
                <a:latin typeface="Apple Chancery"/>
                <a:cs typeface="Apple Chancery"/>
                <a:sym typeface="Gill Sans" charset="0"/>
              </a:rPr>
              <a:t>Comparing this </a:t>
            </a:r>
            <a:r>
              <a:rPr lang="en-US" sz="2000" dirty="0">
                <a:solidFill>
                  <a:srgbClr val="000000"/>
                </a:solidFill>
                <a:latin typeface="Times New Roman"/>
                <a:cs typeface="Times New Roman"/>
                <a:sym typeface="Gill Sans" charset="0"/>
              </a:rPr>
              <a:t>to                             leaves us with </a:t>
            </a:r>
            <a:r>
              <a:rPr lang="en-US" sz="2000" dirty="0">
                <a:solidFill>
                  <a:srgbClr val="FF0000"/>
                </a:solidFill>
                <a:latin typeface="Times New Roman"/>
                <a:cs typeface="Times New Roman"/>
                <a:sym typeface="Gill Sans" charset="0"/>
              </a:rPr>
              <a:t>½</a:t>
            </a:r>
            <a:r>
              <a:rPr lang="en-US" sz="2000" dirty="0">
                <a:solidFill>
                  <a:srgbClr val="000000"/>
                </a:solidFill>
                <a:latin typeface="Times New Roman"/>
                <a:cs typeface="Times New Roman"/>
                <a:sym typeface="Gill Sans" charset="0"/>
              </a:rPr>
              <a:t> and a </a:t>
            </a:r>
            <a:r>
              <a:rPr lang="en-US" sz="2000" dirty="0">
                <a:solidFill>
                  <a:srgbClr val="FF0000"/>
                </a:solidFill>
                <a:latin typeface="Times New Roman"/>
                <a:cs typeface="Times New Roman"/>
                <a:sym typeface="Gill Sans" charset="0"/>
              </a:rPr>
              <a:t>velocity term squared</a:t>
            </a:r>
            <a:r>
              <a:rPr lang="en-US" sz="2000" dirty="0">
                <a:solidFill>
                  <a:srgbClr val="000000"/>
                </a:solidFill>
                <a:latin typeface="Times New Roman"/>
                <a:cs typeface="Times New Roman"/>
                <a:sym typeface="Gill Sans" charset="0"/>
              </a:rPr>
              <a:t>, and a </a:t>
            </a:r>
            <a:r>
              <a:rPr lang="en-US" sz="2000" i="1" dirty="0">
                <a:solidFill>
                  <a:srgbClr val="FF0000"/>
                </a:solidFill>
                <a:latin typeface="Times New Roman"/>
                <a:cs typeface="Times New Roman"/>
                <a:sym typeface="Gill Sans" charset="0"/>
              </a:rPr>
              <a:t>mass related term </a:t>
            </a:r>
            <a:r>
              <a:rPr lang="en-US" sz="2000" dirty="0">
                <a:latin typeface="Times New Roman"/>
                <a:cs typeface="Times New Roman"/>
                <a:sym typeface="Gill Sans" charset="0"/>
              </a:rPr>
              <a:t>in parentheses</a:t>
            </a:r>
            <a:r>
              <a:rPr lang="en-US" sz="2000" dirty="0">
                <a:solidFill>
                  <a:srgbClr val="000000"/>
                </a:solidFill>
                <a:latin typeface="Times New Roman"/>
                <a:cs typeface="Times New Roman"/>
                <a:sym typeface="Gill Sans" charset="0"/>
              </a:rPr>
              <a:t>.</a:t>
            </a:r>
          </a:p>
        </p:txBody>
      </p:sp>
      <p:graphicFrame>
        <p:nvGraphicFramePr>
          <p:cNvPr id="30" name="Object 2"/>
          <p:cNvGraphicFramePr>
            <a:graphicFrameLocks noChangeAspect="1"/>
          </p:cNvGraphicFramePr>
          <p:nvPr/>
        </p:nvGraphicFramePr>
        <p:xfrm>
          <a:off x="2562446" y="3907169"/>
          <a:ext cx="1656981" cy="469626"/>
        </p:xfrm>
        <a:graphic>
          <a:graphicData uri="http://schemas.openxmlformats.org/presentationml/2006/ole">
            <mc:AlternateContent xmlns:mc="http://schemas.openxmlformats.org/markup-compatibility/2006">
              <mc:Choice xmlns:v="urn:schemas-microsoft-com:vml" Requires="v">
                <p:oleObj spid="_x0000_s27849" name="Equation" r:id="rId13" imgW="965200" imgH="292100" progId="Equation.DSMT4">
                  <p:embed/>
                </p:oleObj>
              </mc:Choice>
              <mc:Fallback>
                <p:oleObj name="Equation" r:id="rId13" imgW="965200" imgH="292100" progId="Equation.DSMT4">
                  <p:embed/>
                  <p:pic>
                    <p:nvPicPr>
                      <p:cNvPr id="30" name="Object 2"/>
                      <p:cNvPicPr>
                        <a:picLocks noChangeAspect="1" noChangeArrowheads="1"/>
                      </p:cNvPicPr>
                      <p:nvPr/>
                    </p:nvPicPr>
                    <p:blipFill>
                      <a:blip r:embed="rId14"/>
                      <a:srcRect/>
                      <a:stretch>
                        <a:fillRect/>
                      </a:stretch>
                    </p:blipFill>
                    <p:spPr bwMode="auto">
                      <a:xfrm>
                        <a:off x="2562446" y="3907169"/>
                        <a:ext cx="1656981" cy="469626"/>
                      </a:xfrm>
                      <a:prstGeom prst="rect">
                        <a:avLst/>
                      </a:prstGeom>
                      <a:noFill/>
                      <a:ln>
                        <a:noFill/>
                      </a:ln>
                      <a:effectLst/>
                    </p:spPr>
                  </p:pic>
                </p:oleObj>
              </mc:Fallback>
            </mc:AlternateContent>
          </a:graphicData>
        </a:graphic>
      </p:graphicFrame>
      <p:sp>
        <p:nvSpPr>
          <p:cNvPr id="31" name="Text Box 9"/>
          <p:cNvSpPr txBox="1">
            <a:spLocks/>
          </p:cNvSpPr>
          <p:nvPr/>
        </p:nvSpPr>
        <p:spPr bwMode="auto">
          <a:xfrm>
            <a:off x="456311" y="4828014"/>
            <a:ext cx="8540669" cy="1384995"/>
          </a:xfrm>
          <a:prstGeom prst="rect">
            <a:avLst/>
          </a:prstGeom>
          <a:noFill/>
          <a:ln>
            <a:noFill/>
          </a:ln>
          <a:effectLst/>
          <a:extLst>
            <a:ext uri="{909E8E84-426E-40dd-AFC4-6F175D3DCCD1}">
              <a14:hiddenFill xmlns="" xmlns:a14="http://schemas.microsoft.com/office/drawing/2010/main">
                <a:blipFill dpi="0" rotWithShape="0">
                  <a:blip r:embed="rId10"/>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solidFill>
                  <a:srgbClr val="FF0000"/>
                </a:solidFill>
                <a:latin typeface="Apple Chancery"/>
                <a:cs typeface="Apple Chancery"/>
                <a:sym typeface="Gill Sans" charset="0"/>
              </a:rPr>
              <a:t>This mass-related term </a:t>
            </a:r>
            <a:r>
              <a:rPr lang="en-US" sz="2000" dirty="0">
                <a:solidFill>
                  <a:srgbClr val="000000"/>
                </a:solidFill>
                <a:latin typeface="Times New Roman"/>
                <a:cs typeface="Times New Roman"/>
                <a:sym typeface="Gill Sans" charset="0"/>
              </a:rPr>
              <a:t>is                    .  It is called </a:t>
            </a:r>
            <a:r>
              <a:rPr lang="en-US" sz="2000" i="1" dirty="0">
                <a:solidFill>
                  <a:srgbClr val="FF0000"/>
                </a:solidFill>
                <a:latin typeface="Times New Roman"/>
                <a:cs typeface="Times New Roman"/>
                <a:sym typeface="Gill Sans" charset="0"/>
              </a:rPr>
              <a:t>moment of inertia</a:t>
            </a:r>
            <a:r>
              <a:rPr lang="en-US" sz="2000" i="1" dirty="0">
                <a:solidFill>
                  <a:srgbClr val="000000"/>
                </a:solidFill>
                <a:latin typeface="Times New Roman"/>
                <a:cs typeface="Times New Roman"/>
                <a:sym typeface="Gill Sans" charset="0"/>
              </a:rPr>
              <a:t>. </a:t>
            </a:r>
            <a:r>
              <a:rPr lang="en-US" sz="2000" dirty="0">
                <a:solidFill>
                  <a:srgbClr val="000000"/>
                </a:solidFill>
                <a:latin typeface="Times New Roman"/>
                <a:cs typeface="Times New Roman"/>
                <a:sym typeface="Gill Sans" charset="0"/>
              </a:rPr>
              <a:t> It is </a:t>
            </a:r>
            <a:r>
              <a:rPr lang="en-US" sz="2000" i="1" dirty="0">
                <a:solidFill>
                  <a:srgbClr val="000000"/>
                </a:solidFill>
                <a:latin typeface="Times New Roman"/>
                <a:cs typeface="Times New Roman"/>
                <a:sym typeface="Gill Sans" charset="0"/>
              </a:rPr>
              <a:t>always </a:t>
            </a:r>
            <a:r>
              <a:rPr lang="en-US" sz="2000" dirty="0">
                <a:solidFill>
                  <a:srgbClr val="000000"/>
                </a:solidFill>
                <a:latin typeface="Times New Roman"/>
                <a:cs typeface="Times New Roman"/>
                <a:sym typeface="Gill Sans" charset="0"/>
              </a:rPr>
              <a:t>defined relative to an axis and it is the </a:t>
            </a:r>
            <a:r>
              <a:rPr lang="en-US" sz="2400" dirty="0">
                <a:solidFill>
                  <a:srgbClr val="FF0000"/>
                </a:solidFill>
                <a:latin typeface="Times New Roman"/>
                <a:cs typeface="Times New Roman"/>
                <a:sym typeface="Gill Sans" charset="0"/>
              </a:rPr>
              <a:t>rotational counterpart to mass </a:t>
            </a:r>
            <a:r>
              <a:rPr lang="en-US" sz="2000" dirty="0">
                <a:solidFill>
                  <a:srgbClr val="000000"/>
                </a:solidFill>
                <a:latin typeface="Times New Roman"/>
                <a:cs typeface="Times New Roman"/>
                <a:sym typeface="Gill Sans" charset="0"/>
              </a:rPr>
              <a:t>. . . which is to say, it is a </a:t>
            </a:r>
            <a:r>
              <a:rPr lang="en-US" sz="2000" dirty="0">
                <a:solidFill>
                  <a:srgbClr val="0000FF"/>
                </a:solidFill>
                <a:latin typeface="Times New Roman"/>
                <a:cs typeface="Times New Roman"/>
                <a:sym typeface="Gill Sans" charset="0"/>
              </a:rPr>
              <a:t>relative measure of a body’s </a:t>
            </a:r>
            <a:r>
              <a:rPr lang="en-US" sz="2000" i="1" dirty="0">
                <a:solidFill>
                  <a:srgbClr val="0000FF"/>
                </a:solidFill>
                <a:latin typeface="Times New Roman"/>
                <a:cs typeface="Times New Roman"/>
                <a:sym typeface="Gill Sans" charset="0"/>
              </a:rPr>
              <a:t>resistance to changing its rotational motion</a:t>
            </a:r>
            <a:r>
              <a:rPr lang="en-US" sz="2000" dirty="0">
                <a:solidFill>
                  <a:srgbClr val="0000FF"/>
                </a:solidFill>
                <a:latin typeface="Times New Roman"/>
                <a:cs typeface="Times New Roman"/>
                <a:sym typeface="Gill Sans" charset="0"/>
              </a:rPr>
              <a:t>, or its </a:t>
            </a:r>
            <a:r>
              <a:rPr lang="en-US" sz="2000" i="1" dirty="0">
                <a:solidFill>
                  <a:srgbClr val="FF0000"/>
                </a:solidFill>
                <a:latin typeface="Times New Roman"/>
                <a:cs typeface="Times New Roman"/>
                <a:sym typeface="Gill Sans" charset="0"/>
              </a:rPr>
              <a:t>rotational inertia</a:t>
            </a:r>
            <a:r>
              <a:rPr lang="en-US" sz="2000" dirty="0">
                <a:solidFill>
                  <a:srgbClr val="000000"/>
                </a:solidFill>
                <a:latin typeface="Times New Roman"/>
                <a:cs typeface="Times New Roman"/>
                <a:sym typeface="Gill Sans" charset="0"/>
              </a:rPr>
              <a:t>.</a:t>
            </a:r>
          </a:p>
        </p:txBody>
      </p:sp>
      <p:graphicFrame>
        <p:nvGraphicFramePr>
          <p:cNvPr id="32" name="Object 2"/>
          <p:cNvGraphicFramePr>
            <a:graphicFrameLocks noChangeAspect="1"/>
          </p:cNvGraphicFramePr>
          <p:nvPr/>
        </p:nvGraphicFramePr>
        <p:xfrm>
          <a:off x="3359887" y="4806322"/>
          <a:ext cx="1171169" cy="409767"/>
        </p:xfrm>
        <a:graphic>
          <a:graphicData uri="http://schemas.openxmlformats.org/presentationml/2006/ole">
            <mc:AlternateContent xmlns:mc="http://schemas.openxmlformats.org/markup-compatibility/2006">
              <mc:Choice xmlns:v="urn:schemas-microsoft-com:vml" Requires="v">
                <p:oleObj spid="_x0000_s27850" name="Equation" r:id="rId15" imgW="711200" imgH="266700" progId="Equation.DSMT4">
                  <p:embed/>
                </p:oleObj>
              </mc:Choice>
              <mc:Fallback>
                <p:oleObj name="Equation" r:id="rId15" imgW="711200" imgH="266700" progId="Equation.DSMT4">
                  <p:embed/>
                  <p:pic>
                    <p:nvPicPr>
                      <p:cNvPr id="32" name="Object 2"/>
                      <p:cNvPicPr>
                        <a:picLocks noChangeAspect="1" noChangeArrowheads="1"/>
                      </p:cNvPicPr>
                      <p:nvPr/>
                    </p:nvPicPr>
                    <p:blipFill>
                      <a:blip r:embed="rId16"/>
                      <a:srcRect/>
                      <a:stretch>
                        <a:fillRect/>
                      </a:stretch>
                    </p:blipFill>
                    <p:spPr bwMode="auto">
                      <a:xfrm>
                        <a:off x="3359887" y="4806322"/>
                        <a:ext cx="1171169" cy="409767"/>
                      </a:xfrm>
                      <a:prstGeom prst="rect">
                        <a:avLst/>
                      </a:prstGeom>
                      <a:noFill/>
                      <a:ln>
                        <a:noFill/>
                      </a:ln>
                      <a:effectLst/>
                    </p:spPr>
                  </p:pic>
                </p:oleObj>
              </mc:Fallback>
            </mc:AlternateContent>
          </a:graphicData>
        </a:graphic>
      </p:graphicFrame>
      <p:graphicFrame>
        <p:nvGraphicFramePr>
          <p:cNvPr id="23" name="Object 3"/>
          <p:cNvGraphicFramePr>
            <a:graphicFrameLocks noChangeAspect="1"/>
          </p:cNvGraphicFramePr>
          <p:nvPr/>
        </p:nvGraphicFramePr>
        <p:xfrm>
          <a:off x="1657350" y="309563"/>
          <a:ext cx="860425" cy="354012"/>
        </p:xfrm>
        <a:graphic>
          <a:graphicData uri="http://schemas.openxmlformats.org/presentationml/2006/ole">
            <mc:AlternateContent xmlns:mc="http://schemas.openxmlformats.org/markup-compatibility/2006">
              <mc:Choice xmlns:v="urn:schemas-microsoft-com:vml" Requires="v">
                <p:oleObj spid="_x0000_s27851" name="Equation" r:id="rId17" imgW="495300" imgH="203200" progId="Equation.DSMT4">
                  <p:embed/>
                </p:oleObj>
              </mc:Choice>
              <mc:Fallback>
                <p:oleObj name="Equation" r:id="rId17" imgW="495300" imgH="203200" progId="Equation.DSMT4">
                  <p:embed/>
                  <p:pic>
                    <p:nvPicPr>
                      <p:cNvPr id="23" name="Object 3"/>
                      <p:cNvPicPr>
                        <a:picLocks noChangeAspect="1" noChangeArrowheads="1"/>
                      </p:cNvPicPr>
                      <p:nvPr/>
                    </p:nvPicPr>
                    <p:blipFill>
                      <a:blip r:embed="rId18"/>
                      <a:srcRect/>
                      <a:stretch>
                        <a:fillRect/>
                      </a:stretch>
                    </p:blipFill>
                    <p:spPr bwMode="auto">
                      <a:xfrm>
                        <a:off x="1657350" y="309563"/>
                        <a:ext cx="860425" cy="35401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2604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dissolv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dissolv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dissolve">
                                      <p:cBhvr>
                                        <p:cTn id="20" dur="500"/>
                                        <p:tgtEl>
                                          <p:spTgt spid="3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dissolv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2" name="Text Box 2"/>
          <p:cNvSpPr txBox="1">
            <a:spLocks/>
          </p:cNvSpPr>
          <p:nvPr/>
        </p:nvSpPr>
        <p:spPr bwMode="auto">
          <a:xfrm>
            <a:off x="282412" y="672477"/>
            <a:ext cx="531828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400" dirty="0">
                <a:solidFill>
                  <a:srgbClr val="FF0000"/>
                </a:solidFill>
                <a:latin typeface="Apple Chancery" panose="03020702040506060504" pitchFamily="66" charset="-79"/>
                <a:ea typeface="Palatino Linotype" charset="0"/>
                <a:cs typeface="Apple Chancery" panose="03020702040506060504" pitchFamily="66" charset="-79"/>
              </a:rPr>
              <a:t>To get a feel </a:t>
            </a:r>
            <a:r>
              <a:rPr lang="en-US" altLang="en-US" sz="2000" dirty="0">
                <a:latin typeface="+mj-lt"/>
                <a:ea typeface="Palatino Linotype" charset="0"/>
                <a:cs typeface="Palatino Linotype" charset="0"/>
              </a:rPr>
              <a:t>for the intricacies of this problem, let’s do it first on the assumption the the pulley is NOT massive.  In that case, Newton’s Second Law applied to each mass and we can write:</a:t>
            </a:r>
          </a:p>
        </p:txBody>
      </p:sp>
      <p:graphicFrame>
        <p:nvGraphicFramePr>
          <p:cNvPr id="139266" name="Object 2"/>
          <p:cNvGraphicFramePr>
            <a:graphicFrameLocks noChangeAspect="1"/>
          </p:cNvGraphicFramePr>
          <p:nvPr>
            <p:extLst>
              <p:ext uri="{D42A27DB-BD31-4B8C-83A1-F6EECF244321}">
                <p14:modId xmlns:p14="http://schemas.microsoft.com/office/powerpoint/2010/main" val="3691965336"/>
              </p:ext>
            </p:extLst>
          </p:nvPr>
        </p:nvGraphicFramePr>
        <p:xfrm>
          <a:off x="6245989" y="3423791"/>
          <a:ext cx="342900" cy="342900"/>
        </p:xfrm>
        <a:graphic>
          <a:graphicData uri="http://schemas.openxmlformats.org/presentationml/2006/ole">
            <mc:AlternateContent xmlns:mc="http://schemas.openxmlformats.org/markup-compatibility/2006">
              <mc:Choice xmlns:v="urn:schemas-microsoft-com:vml" Requires="v">
                <p:oleObj spid="_x0000_s9457" name="Equation" r:id="rId4" imgW="203200" imgH="203200" progId="Equation.DSMT4">
                  <p:embed/>
                </p:oleObj>
              </mc:Choice>
              <mc:Fallback>
                <p:oleObj name="Equation" r:id="rId4" imgW="203200" imgH="203200" progId="Equation.DSMT4">
                  <p:embed/>
                  <p:pic>
                    <p:nvPicPr>
                      <p:cNvPr id="139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989" y="3423791"/>
                        <a:ext cx="342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9267" name="Object 3"/>
          <p:cNvGraphicFramePr>
            <a:graphicFrameLocks noChangeAspect="1"/>
          </p:cNvGraphicFramePr>
          <p:nvPr>
            <p:extLst>
              <p:ext uri="{D42A27DB-BD31-4B8C-83A1-F6EECF244321}">
                <p14:modId xmlns:p14="http://schemas.microsoft.com/office/powerpoint/2010/main" val="2703593653"/>
              </p:ext>
            </p:extLst>
          </p:nvPr>
        </p:nvGraphicFramePr>
        <p:xfrm>
          <a:off x="2073275" y="5284788"/>
          <a:ext cx="2381218" cy="775658"/>
        </p:xfrm>
        <a:graphic>
          <a:graphicData uri="http://schemas.openxmlformats.org/presentationml/2006/ole">
            <mc:AlternateContent xmlns:mc="http://schemas.openxmlformats.org/markup-compatibility/2006">
              <mc:Choice xmlns:v="urn:schemas-microsoft-com:vml" Requires="v">
                <p:oleObj spid="_x0000_s9458" name="Equation" r:id="rId6" imgW="1358900" imgH="444500" progId="Equation.DSMT4">
                  <p:embed/>
                </p:oleObj>
              </mc:Choice>
              <mc:Fallback>
                <p:oleObj name="Equation" r:id="rId6" imgW="1358900" imgH="444500" progId="Equation.DSMT4">
                  <p:embed/>
                  <p:pic>
                    <p:nvPicPr>
                      <p:cNvPr id="139267" name="Object 3"/>
                      <p:cNvPicPr>
                        <a:picLocks noChangeAspect="1" noChangeArrowheads="1"/>
                      </p:cNvPicPr>
                      <p:nvPr/>
                    </p:nvPicPr>
                    <p:blipFill>
                      <a:blip r:embed="rId7"/>
                      <a:srcRect/>
                      <a:stretch>
                        <a:fillRect/>
                      </a:stretch>
                    </p:blipFill>
                    <p:spPr bwMode="auto">
                      <a:xfrm>
                        <a:off x="2073275" y="5284788"/>
                        <a:ext cx="2381218" cy="775658"/>
                      </a:xfrm>
                      <a:prstGeom prst="rect">
                        <a:avLst/>
                      </a:prstGeom>
                      <a:noFill/>
                      <a:ln>
                        <a:noFill/>
                      </a:ln>
                      <a:effectLst/>
                    </p:spPr>
                  </p:pic>
                </p:oleObj>
              </mc:Fallback>
            </mc:AlternateContent>
          </a:graphicData>
        </a:graphic>
      </p:graphicFrame>
      <p:sp>
        <p:nvSpPr>
          <p:cNvPr id="139273" name="Oval 8"/>
          <p:cNvSpPr>
            <a:spLocks/>
          </p:cNvSpPr>
          <p:nvPr/>
        </p:nvSpPr>
        <p:spPr bwMode="auto">
          <a:xfrm>
            <a:off x="6794629" y="1229231"/>
            <a:ext cx="1303020" cy="1303020"/>
          </a:xfrm>
          <a:prstGeom prst="ellipse">
            <a:avLst/>
          </a:prstGeom>
          <a:solidFill>
            <a:srgbClr val="FF151E"/>
          </a:solidFill>
          <a:ln w="25400">
            <a:solidFill>
              <a:srgbClr val="000000"/>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39274" name="Line 9"/>
          <p:cNvSpPr>
            <a:spLocks noChangeShapeType="1"/>
          </p:cNvSpPr>
          <p:nvPr/>
        </p:nvSpPr>
        <p:spPr bwMode="auto">
          <a:xfrm>
            <a:off x="6794629" y="1915031"/>
            <a:ext cx="0" cy="17145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39275" name="Line 10"/>
          <p:cNvSpPr>
            <a:spLocks noChangeShapeType="1"/>
          </p:cNvSpPr>
          <p:nvPr/>
        </p:nvSpPr>
        <p:spPr bwMode="auto">
          <a:xfrm>
            <a:off x="8097649" y="1915031"/>
            <a:ext cx="0" cy="9601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39276" name="Rectangle 11"/>
          <p:cNvSpPr>
            <a:spLocks/>
          </p:cNvSpPr>
          <p:nvPr/>
        </p:nvSpPr>
        <p:spPr bwMode="auto">
          <a:xfrm>
            <a:off x="6657469" y="3560951"/>
            <a:ext cx="274320" cy="274320"/>
          </a:xfrm>
          <a:prstGeom prst="rect">
            <a:avLst/>
          </a:prstGeom>
          <a:solidFill>
            <a:srgbClr val="20FF38"/>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39277" name="Rectangle 12"/>
          <p:cNvSpPr>
            <a:spLocks/>
          </p:cNvSpPr>
          <p:nvPr/>
        </p:nvSpPr>
        <p:spPr bwMode="auto">
          <a:xfrm>
            <a:off x="7960489" y="2875151"/>
            <a:ext cx="274320" cy="342900"/>
          </a:xfrm>
          <a:prstGeom prst="rect">
            <a:avLst/>
          </a:prstGeom>
          <a:solidFill>
            <a:schemeClr val="accent2"/>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39278" name="Line 13"/>
          <p:cNvSpPr>
            <a:spLocks noChangeShapeType="1"/>
          </p:cNvSpPr>
          <p:nvPr/>
        </p:nvSpPr>
        <p:spPr bwMode="auto">
          <a:xfrm>
            <a:off x="6177409" y="954911"/>
            <a:ext cx="24003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39279" name="Line 14"/>
          <p:cNvSpPr>
            <a:spLocks noChangeShapeType="1"/>
          </p:cNvSpPr>
          <p:nvPr/>
        </p:nvSpPr>
        <p:spPr bwMode="auto">
          <a:xfrm flipV="1">
            <a:off x="6245989" y="886331"/>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39280" name="Line 15"/>
          <p:cNvSpPr>
            <a:spLocks noChangeShapeType="1"/>
          </p:cNvSpPr>
          <p:nvPr/>
        </p:nvSpPr>
        <p:spPr bwMode="auto">
          <a:xfrm flipV="1">
            <a:off x="6451729" y="886331"/>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39281" name="Line 16"/>
          <p:cNvSpPr>
            <a:spLocks noChangeShapeType="1"/>
          </p:cNvSpPr>
          <p:nvPr/>
        </p:nvSpPr>
        <p:spPr bwMode="auto">
          <a:xfrm flipV="1">
            <a:off x="6657469" y="886331"/>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39282" name="Line 17"/>
          <p:cNvSpPr>
            <a:spLocks noChangeShapeType="1"/>
          </p:cNvSpPr>
          <p:nvPr/>
        </p:nvSpPr>
        <p:spPr bwMode="auto">
          <a:xfrm flipV="1">
            <a:off x="6863209" y="886331"/>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39283" name="Line 18"/>
          <p:cNvSpPr>
            <a:spLocks noChangeShapeType="1"/>
          </p:cNvSpPr>
          <p:nvPr/>
        </p:nvSpPr>
        <p:spPr bwMode="auto">
          <a:xfrm flipV="1">
            <a:off x="7068949" y="886331"/>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39284" name="Line 19"/>
          <p:cNvSpPr>
            <a:spLocks noChangeShapeType="1"/>
          </p:cNvSpPr>
          <p:nvPr/>
        </p:nvSpPr>
        <p:spPr bwMode="auto">
          <a:xfrm flipV="1">
            <a:off x="7274689" y="886331"/>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39285" name="Line 20"/>
          <p:cNvSpPr>
            <a:spLocks noChangeShapeType="1"/>
          </p:cNvSpPr>
          <p:nvPr/>
        </p:nvSpPr>
        <p:spPr bwMode="auto">
          <a:xfrm flipV="1">
            <a:off x="7480429" y="886331"/>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39286" name="Line 21"/>
          <p:cNvSpPr>
            <a:spLocks noChangeShapeType="1"/>
          </p:cNvSpPr>
          <p:nvPr/>
        </p:nvSpPr>
        <p:spPr bwMode="auto">
          <a:xfrm flipV="1">
            <a:off x="7686169" y="886331"/>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39287" name="Line 22"/>
          <p:cNvSpPr>
            <a:spLocks noChangeShapeType="1"/>
          </p:cNvSpPr>
          <p:nvPr/>
        </p:nvSpPr>
        <p:spPr bwMode="auto">
          <a:xfrm flipV="1">
            <a:off x="7891909" y="886331"/>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39288" name="Line 23"/>
          <p:cNvSpPr>
            <a:spLocks noChangeShapeType="1"/>
          </p:cNvSpPr>
          <p:nvPr/>
        </p:nvSpPr>
        <p:spPr bwMode="auto">
          <a:xfrm flipV="1">
            <a:off x="8097649" y="886331"/>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39289" name="Line 24"/>
          <p:cNvSpPr>
            <a:spLocks noChangeShapeType="1"/>
          </p:cNvSpPr>
          <p:nvPr/>
        </p:nvSpPr>
        <p:spPr bwMode="auto">
          <a:xfrm flipV="1">
            <a:off x="8303389" y="886331"/>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39290" name="Line 25"/>
          <p:cNvSpPr>
            <a:spLocks noChangeShapeType="1"/>
          </p:cNvSpPr>
          <p:nvPr/>
        </p:nvSpPr>
        <p:spPr bwMode="auto">
          <a:xfrm flipV="1">
            <a:off x="8509129" y="886331"/>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39291" name="AutoShape 26"/>
          <p:cNvSpPr>
            <a:spLocks/>
          </p:cNvSpPr>
          <p:nvPr/>
        </p:nvSpPr>
        <p:spPr bwMode="auto">
          <a:xfrm rot="5400000">
            <a:off x="6897499" y="1126361"/>
            <a:ext cx="1097280" cy="754380"/>
          </a:xfrm>
          <a:prstGeom prst="homePlate">
            <a:avLst>
              <a:gd name="adj" fmla="val 36364"/>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39292" name="AutoShape 27"/>
          <p:cNvSpPr>
            <a:spLocks/>
          </p:cNvSpPr>
          <p:nvPr/>
        </p:nvSpPr>
        <p:spPr bwMode="auto">
          <a:xfrm>
            <a:off x="7411849" y="1915031"/>
            <a:ext cx="68580" cy="68580"/>
          </a:xfrm>
          <a:custGeom>
            <a:avLst/>
            <a:gdLst>
              <a:gd name="T0" fmla="*/ 474162 w 21600"/>
              <a:gd name="T1" fmla="*/ 0 h 21600"/>
              <a:gd name="T2" fmla="*/ 138864 w 21600"/>
              <a:gd name="T3" fmla="*/ 138864 h 21600"/>
              <a:gd name="T4" fmla="*/ 0 w 21600"/>
              <a:gd name="T5" fmla="*/ 474162 h 21600"/>
              <a:gd name="T6" fmla="*/ 138864 w 21600"/>
              <a:gd name="T7" fmla="*/ 809463 h 21600"/>
              <a:gd name="T8" fmla="*/ 474162 w 21600"/>
              <a:gd name="T9" fmla="*/ 948327 h 21600"/>
              <a:gd name="T10" fmla="*/ 809463 w 21600"/>
              <a:gd name="T11" fmla="*/ 809463 h 21600"/>
              <a:gd name="T12" fmla="*/ 948327 w 21600"/>
              <a:gd name="T13" fmla="*/ 474162 h 21600"/>
              <a:gd name="T14" fmla="*/ 809463 w 21600"/>
              <a:gd name="T15" fmla="*/ 13886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0">
            <a:blip r:embed="rId8"/>
            <a:srcRect/>
            <a:tile tx="0" ty="0" sx="100000" sy="100000" flip="none" algn="tl"/>
          </a:blipFill>
          <a:ln w="25400">
            <a:solidFill>
              <a:srgbClr val="000000"/>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graphicFrame>
        <p:nvGraphicFramePr>
          <p:cNvPr id="139268" name="Object 4"/>
          <p:cNvGraphicFramePr>
            <a:graphicFrameLocks noChangeAspect="1"/>
          </p:cNvGraphicFramePr>
          <p:nvPr>
            <p:extLst>
              <p:ext uri="{D42A27DB-BD31-4B8C-83A1-F6EECF244321}">
                <p14:modId xmlns:p14="http://schemas.microsoft.com/office/powerpoint/2010/main" val="2743135725"/>
              </p:ext>
            </p:extLst>
          </p:nvPr>
        </p:nvGraphicFramePr>
        <p:xfrm>
          <a:off x="8281958" y="2669411"/>
          <a:ext cx="385763" cy="342900"/>
        </p:xfrm>
        <a:graphic>
          <a:graphicData uri="http://schemas.openxmlformats.org/presentationml/2006/ole">
            <mc:AlternateContent xmlns:mc="http://schemas.openxmlformats.org/markup-compatibility/2006">
              <mc:Choice xmlns:v="urn:schemas-microsoft-com:vml" Requires="v">
                <p:oleObj spid="_x0000_s9459" name="Equation" r:id="rId9" imgW="228600" imgH="203200" progId="Equation.DSMT4">
                  <p:embed/>
                </p:oleObj>
              </mc:Choice>
              <mc:Fallback>
                <p:oleObj name="Equation" r:id="rId9" imgW="228600" imgH="203200" progId="Equation.DSMT4">
                  <p:embed/>
                  <p:pic>
                    <p:nvPicPr>
                      <p:cNvPr id="13926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81958" y="2669411"/>
                        <a:ext cx="385763"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9293" name="Text Box 30"/>
          <p:cNvSpPr txBox="1">
            <a:spLocks/>
          </p:cNvSpPr>
          <p:nvPr/>
        </p:nvSpPr>
        <p:spPr bwMode="auto">
          <a:xfrm>
            <a:off x="580141" y="2317684"/>
            <a:ext cx="17657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err="1">
                <a:latin typeface="Palatino Linotype" charset="0"/>
                <a:ea typeface="Palatino Linotype" charset="0"/>
                <a:cs typeface="Palatino Linotype" charset="0"/>
              </a:rPr>
              <a:t>f.b.d</a:t>
            </a:r>
            <a:r>
              <a:rPr lang="en-US" altLang="en-US" sz="2000" dirty="0">
                <a:latin typeface="Palatino Linotype" charset="0"/>
                <a:ea typeface="Palatino Linotype" charset="0"/>
                <a:cs typeface="Palatino Linotype" charset="0"/>
              </a:rPr>
              <a:t>. on m</a:t>
            </a:r>
            <a:r>
              <a:rPr lang="en-US" altLang="en-US" sz="2000" baseline="-25000" dirty="0">
                <a:latin typeface="Palatino Linotype" charset="0"/>
                <a:ea typeface="Palatino Linotype" charset="0"/>
                <a:cs typeface="Palatino Linotype" charset="0"/>
              </a:rPr>
              <a:t>1</a:t>
            </a:r>
            <a:r>
              <a:rPr lang="en-US" altLang="en-US" sz="2000" dirty="0">
                <a:latin typeface="Palatino Linotype" charset="0"/>
                <a:ea typeface="Palatino Linotype" charset="0"/>
                <a:cs typeface="Palatino Linotype" charset="0"/>
              </a:rPr>
              <a:t> :</a:t>
            </a:r>
          </a:p>
        </p:txBody>
      </p:sp>
      <p:sp>
        <p:nvSpPr>
          <p:cNvPr id="139295" name="Rectangle 32"/>
          <p:cNvSpPr>
            <a:spLocks/>
          </p:cNvSpPr>
          <p:nvPr/>
        </p:nvSpPr>
        <p:spPr bwMode="auto">
          <a:xfrm>
            <a:off x="2743200" y="3567862"/>
            <a:ext cx="298639" cy="298639"/>
          </a:xfrm>
          <a:prstGeom prst="rect">
            <a:avLst/>
          </a:prstGeom>
          <a:solidFill>
            <a:srgbClr val="20FF38"/>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39296" name="Line 33"/>
          <p:cNvSpPr>
            <a:spLocks noChangeShapeType="1"/>
          </p:cNvSpPr>
          <p:nvPr/>
        </p:nvSpPr>
        <p:spPr bwMode="auto">
          <a:xfrm flipV="1">
            <a:off x="2892520" y="2821263"/>
            <a:ext cx="0" cy="74659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139297" name="Line 34"/>
          <p:cNvSpPr>
            <a:spLocks noChangeShapeType="1"/>
          </p:cNvSpPr>
          <p:nvPr/>
        </p:nvSpPr>
        <p:spPr bwMode="auto">
          <a:xfrm>
            <a:off x="2892520" y="3866501"/>
            <a:ext cx="0" cy="44795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graphicFrame>
        <p:nvGraphicFramePr>
          <p:cNvPr id="139269" name="Object 5"/>
          <p:cNvGraphicFramePr>
            <a:graphicFrameLocks noChangeAspect="1"/>
          </p:cNvGraphicFramePr>
          <p:nvPr>
            <p:extLst>
              <p:ext uri="{D42A27DB-BD31-4B8C-83A1-F6EECF244321}">
                <p14:modId xmlns:p14="http://schemas.microsoft.com/office/powerpoint/2010/main" val="2071773282"/>
              </p:ext>
            </p:extLst>
          </p:nvPr>
        </p:nvGraphicFramePr>
        <p:xfrm>
          <a:off x="2960958" y="4015821"/>
          <a:ext cx="536618" cy="373299"/>
        </p:xfrm>
        <a:graphic>
          <a:graphicData uri="http://schemas.openxmlformats.org/presentationml/2006/ole">
            <mc:AlternateContent xmlns:mc="http://schemas.openxmlformats.org/markup-compatibility/2006">
              <mc:Choice xmlns:v="urn:schemas-microsoft-com:vml" Requires="v">
                <p:oleObj spid="_x0000_s9460" name="Equation" r:id="rId11" imgW="292100" imgH="203200" progId="Equation.DSMT4">
                  <p:embed/>
                </p:oleObj>
              </mc:Choice>
              <mc:Fallback>
                <p:oleObj name="Equation" r:id="rId11" imgW="292100" imgH="203200" progId="Equation.DSMT4">
                  <p:embed/>
                  <p:pic>
                    <p:nvPicPr>
                      <p:cNvPr id="13926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60958" y="4015821"/>
                        <a:ext cx="536618" cy="373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9270" name="Object 6"/>
          <p:cNvGraphicFramePr>
            <a:graphicFrameLocks noChangeAspect="1"/>
          </p:cNvGraphicFramePr>
          <p:nvPr>
            <p:extLst>
              <p:ext uri="{D42A27DB-BD31-4B8C-83A1-F6EECF244321}">
                <p14:modId xmlns:p14="http://schemas.microsoft.com/office/powerpoint/2010/main" val="909935439"/>
              </p:ext>
            </p:extLst>
          </p:nvPr>
        </p:nvGraphicFramePr>
        <p:xfrm>
          <a:off x="3107167" y="3017246"/>
          <a:ext cx="256644" cy="279974"/>
        </p:xfrm>
        <a:graphic>
          <a:graphicData uri="http://schemas.openxmlformats.org/presentationml/2006/ole">
            <mc:AlternateContent xmlns:mc="http://schemas.openxmlformats.org/markup-compatibility/2006">
              <mc:Choice xmlns:v="urn:schemas-microsoft-com:vml" Requires="v">
                <p:oleObj spid="_x0000_s9461" name="Equation" r:id="rId13" imgW="139700" imgH="152400" progId="Equation.DSMT4">
                  <p:embed/>
                </p:oleObj>
              </mc:Choice>
              <mc:Fallback>
                <p:oleObj name="Equation" r:id="rId13" imgW="139700" imgH="152400" progId="Equation.DSMT4">
                  <p:embed/>
                  <p:pic>
                    <p:nvPicPr>
                      <p:cNvPr id="13927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07167" y="3017246"/>
                        <a:ext cx="256644" cy="279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9298" name="Text Box 37"/>
          <p:cNvSpPr txBox="1">
            <a:spLocks/>
          </p:cNvSpPr>
          <p:nvPr/>
        </p:nvSpPr>
        <p:spPr bwMode="auto">
          <a:xfrm>
            <a:off x="537996" y="4375590"/>
            <a:ext cx="15773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latin typeface="+mj-lt"/>
                <a:ea typeface="Palatino Linotype" charset="0"/>
                <a:cs typeface="Palatino Linotype" charset="0"/>
              </a:rPr>
              <a:t>So:</a:t>
            </a:r>
          </a:p>
        </p:txBody>
      </p:sp>
      <p:graphicFrame>
        <p:nvGraphicFramePr>
          <p:cNvPr id="139271" name="Object 7"/>
          <p:cNvGraphicFramePr>
            <a:graphicFrameLocks noChangeAspect="1"/>
          </p:cNvGraphicFramePr>
          <p:nvPr/>
        </p:nvGraphicFramePr>
        <p:xfrm>
          <a:off x="1371600" y="4817745"/>
          <a:ext cx="765810" cy="471488"/>
        </p:xfrm>
        <a:graphic>
          <a:graphicData uri="http://schemas.openxmlformats.org/presentationml/2006/ole">
            <mc:AlternateContent xmlns:mc="http://schemas.openxmlformats.org/markup-compatibility/2006">
              <mc:Choice xmlns:v="urn:schemas-microsoft-com:vml" Requires="v">
                <p:oleObj spid="_x0000_s9462" name="Equation" r:id="rId15" imgW="431800" imgH="266700" progId="Equation.DSMT4">
                  <p:embed/>
                </p:oleObj>
              </mc:Choice>
              <mc:Fallback>
                <p:oleObj name="Equation" r:id="rId15" imgW="431800" imgH="266700" progId="Equation.DSMT4">
                  <p:embed/>
                  <p:pic>
                    <p:nvPicPr>
                      <p:cNvPr id="139271"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1600" y="4817745"/>
                        <a:ext cx="76581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9300" name="Rectangle 36"/>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35" name="TextBox 34">
            <a:extLst>
              <a:ext uri="{FF2B5EF4-FFF2-40B4-BE49-F238E27FC236}">
                <a16:creationId xmlns:a16="http://schemas.microsoft.com/office/drawing/2014/main" id="{FB3C27F1-BABE-B34F-882E-4BB1EBDDECB6}"/>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30.) </a:t>
            </a:r>
          </a:p>
        </p:txBody>
      </p:sp>
    </p:spTree>
    <p:extLst>
      <p:ext uri="{BB962C8B-B14F-4D97-AF65-F5344CB8AC3E}">
        <p14:creationId xmlns:p14="http://schemas.microsoft.com/office/powerpoint/2010/main" val="36446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9293"/>
                                        </p:tgtEl>
                                        <p:attrNameLst>
                                          <p:attrName>style.visibility</p:attrName>
                                        </p:attrNameLst>
                                      </p:cBhvr>
                                      <p:to>
                                        <p:strVal val="visible"/>
                                      </p:to>
                                    </p:set>
                                    <p:animEffect transition="in" filter="dissolve">
                                      <p:cBhvr>
                                        <p:cTn id="7" dur="500"/>
                                        <p:tgtEl>
                                          <p:spTgt spid="13929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9295"/>
                                        </p:tgtEl>
                                        <p:attrNameLst>
                                          <p:attrName>style.visibility</p:attrName>
                                        </p:attrNameLst>
                                      </p:cBhvr>
                                      <p:to>
                                        <p:strVal val="visible"/>
                                      </p:to>
                                    </p:set>
                                    <p:animEffect transition="in" filter="dissolve">
                                      <p:cBhvr>
                                        <p:cTn id="10" dur="500"/>
                                        <p:tgtEl>
                                          <p:spTgt spid="13929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9296"/>
                                        </p:tgtEl>
                                        <p:attrNameLst>
                                          <p:attrName>style.visibility</p:attrName>
                                        </p:attrNameLst>
                                      </p:cBhvr>
                                      <p:to>
                                        <p:strVal val="visible"/>
                                      </p:to>
                                    </p:set>
                                    <p:animEffect transition="in" filter="dissolve">
                                      <p:cBhvr>
                                        <p:cTn id="15" dur="500"/>
                                        <p:tgtEl>
                                          <p:spTgt spid="139296"/>
                                        </p:tgtEl>
                                      </p:cBhvr>
                                    </p:animEffect>
                                  </p:childTnLst>
                                </p:cTn>
                              </p:par>
                              <p:par>
                                <p:cTn id="16" presetID="9" presetClass="entr" presetSubtype="0" fill="hold" nodeType="withEffect">
                                  <p:stCondLst>
                                    <p:cond delay="0"/>
                                  </p:stCondLst>
                                  <p:childTnLst>
                                    <p:set>
                                      <p:cBhvr>
                                        <p:cTn id="17" dur="1" fill="hold">
                                          <p:stCondLst>
                                            <p:cond delay="0"/>
                                          </p:stCondLst>
                                        </p:cTn>
                                        <p:tgtEl>
                                          <p:spTgt spid="139270"/>
                                        </p:tgtEl>
                                        <p:attrNameLst>
                                          <p:attrName>style.visibility</p:attrName>
                                        </p:attrNameLst>
                                      </p:cBhvr>
                                      <p:to>
                                        <p:strVal val="visible"/>
                                      </p:to>
                                    </p:set>
                                    <p:animEffect transition="in" filter="dissolve">
                                      <p:cBhvr>
                                        <p:cTn id="18" dur="500"/>
                                        <p:tgtEl>
                                          <p:spTgt spid="13927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9297"/>
                                        </p:tgtEl>
                                        <p:attrNameLst>
                                          <p:attrName>style.visibility</p:attrName>
                                        </p:attrNameLst>
                                      </p:cBhvr>
                                      <p:to>
                                        <p:strVal val="visible"/>
                                      </p:to>
                                    </p:set>
                                    <p:animEffect transition="in" filter="dissolve">
                                      <p:cBhvr>
                                        <p:cTn id="21" dur="500"/>
                                        <p:tgtEl>
                                          <p:spTgt spid="139297"/>
                                        </p:tgtEl>
                                      </p:cBhvr>
                                    </p:animEffect>
                                  </p:childTnLst>
                                </p:cTn>
                              </p:par>
                              <p:par>
                                <p:cTn id="22" presetID="9" presetClass="entr" presetSubtype="0" fill="hold" nodeType="withEffect">
                                  <p:stCondLst>
                                    <p:cond delay="0"/>
                                  </p:stCondLst>
                                  <p:childTnLst>
                                    <p:set>
                                      <p:cBhvr>
                                        <p:cTn id="23" dur="1" fill="hold">
                                          <p:stCondLst>
                                            <p:cond delay="0"/>
                                          </p:stCondLst>
                                        </p:cTn>
                                        <p:tgtEl>
                                          <p:spTgt spid="139269"/>
                                        </p:tgtEl>
                                        <p:attrNameLst>
                                          <p:attrName>style.visibility</p:attrName>
                                        </p:attrNameLst>
                                      </p:cBhvr>
                                      <p:to>
                                        <p:strVal val="visible"/>
                                      </p:to>
                                    </p:set>
                                    <p:animEffect transition="in" filter="dissolve">
                                      <p:cBhvr>
                                        <p:cTn id="24" dur="500"/>
                                        <p:tgtEl>
                                          <p:spTgt spid="13926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9298"/>
                                        </p:tgtEl>
                                        <p:attrNameLst>
                                          <p:attrName>style.visibility</p:attrName>
                                        </p:attrNameLst>
                                      </p:cBhvr>
                                      <p:to>
                                        <p:strVal val="visible"/>
                                      </p:to>
                                    </p:set>
                                    <p:animEffect transition="in" filter="dissolve">
                                      <p:cBhvr>
                                        <p:cTn id="29" dur="500"/>
                                        <p:tgtEl>
                                          <p:spTgt spid="139298"/>
                                        </p:tgtEl>
                                      </p:cBhvr>
                                    </p:animEffect>
                                  </p:childTnLst>
                                </p:cTn>
                              </p:par>
                              <p:par>
                                <p:cTn id="30" presetID="9" presetClass="entr" presetSubtype="0" fill="hold" nodeType="withEffect">
                                  <p:stCondLst>
                                    <p:cond delay="0"/>
                                  </p:stCondLst>
                                  <p:childTnLst>
                                    <p:set>
                                      <p:cBhvr>
                                        <p:cTn id="31" dur="1" fill="hold">
                                          <p:stCondLst>
                                            <p:cond delay="0"/>
                                          </p:stCondLst>
                                        </p:cTn>
                                        <p:tgtEl>
                                          <p:spTgt spid="139271"/>
                                        </p:tgtEl>
                                        <p:attrNameLst>
                                          <p:attrName>style.visibility</p:attrName>
                                        </p:attrNameLst>
                                      </p:cBhvr>
                                      <p:to>
                                        <p:strVal val="visible"/>
                                      </p:to>
                                    </p:set>
                                    <p:animEffect transition="in" filter="dissolve">
                                      <p:cBhvr>
                                        <p:cTn id="32" dur="500"/>
                                        <p:tgtEl>
                                          <p:spTgt spid="13927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9267"/>
                                        </p:tgtEl>
                                        <p:attrNameLst>
                                          <p:attrName>style.visibility</p:attrName>
                                        </p:attrNameLst>
                                      </p:cBhvr>
                                      <p:to>
                                        <p:strVal val="visible"/>
                                      </p:to>
                                    </p:set>
                                    <p:animEffect transition="in" filter="dissolve">
                                      <p:cBhvr>
                                        <p:cTn id="37" dur="500"/>
                                        <p:tgtEl>
                                          <p:spTgt spid="13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93" grpId="0"/>
      <p:bldP spid="139295" grpId="0" animBg="1"/>
      <p:bldP spid="139296" grpId="0" animBg="1"/>
      <p:bldP spid="139297" grpId="0" animBg="1"/>
      <p:bldP spid="13929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2" name="Text Box 2"/>
          <p:cNvSpPr txBox="1">
            <a:spLocks/>
          </p:cNvSpPr>
          <p:nvPr/>
        </p:nvSpPr>
        <p:spPr bwMode="auto">
          <a:xfrm>
            <a:off x="4895388" y="3823629"/>
            <a:ext cx="4088592"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Notice that </a:t>
            </a:r>
            <a:r>
              <a:rPr lang="en-US" altLang="en-US" sz="1800" dirty="0">
                <a:solidFill>
                  <a:schemeClr val="tx1"/>
                </a:solidFill>
                <a:latin typeface="+mj-lt"/>
                <a:ea typeface="Palatino Linotype" charset="0"/>
                <a:cs typeface="Palatino Linotype" charset="0"/>
              </a:rPr>
              <a:t>we are able to </a:t>
            </a:r>
            <a:r>
              <a:rPr lang="en-US" altLang="en-US" sz="1800" dirty="0">
                <a:solidFill>
                  <a:srgbClr val="152CC2"/>
                </a:solidFill>
                <a:latin typeface="+mj-lt"/>
                <a:ea typeface="Palatino Linotype" charset="0"/>
                <a:cs typeface="Palatino Linotype" charset="0"/>
              </a:rPr>
              <a:t>assume the tension on both sides of the pulley is the same.  </a:t>
            </a:r>
            <a:r>
              <a:rPr lang="en-US" altLang="en-US" sz="1800" dirty="0">
                <a:solidFill>
                  <a:schemeClr val="tx1"/>
                </a:solidFill>
                <a:latin typeface="+mj-lt"/>
                <a:ea typeface="Palatino Linotype" charset="0"/>
                <a:cs typeface="Palatino Linotype" charset="0"/>
              </a:rPr>
              <a:t>This is the consequence of the fact that the </a:t>
            </a:r>
            <a:r>
              <a:rPr lang="en-US" altLang="en-US" sz="1800" dirty="0">
                <a:solidFill>
                  <a:srgbClr val="152CC2"/>
                </a:solidFill>
                <a:latin typeface="+mj-lt"/>
                <a:ea typeface="Palatino Linotype" charset="0"/>
                <a:cs typeface="Palatino Linotype" charset="0"/>
              </a:rPr>
              <a:t>pulley</a:t>
            </a:r>
            <a:r>
              <a:rPr lang="en-US" altLang="en-US" sz="1800" dirty="0">
                <a:solidFill>
                  <a:schemeClr val="tx1"/>
                </a:solidFill>
                <a:latin typeface="+mj-lt"/>
                <a:ea typeface="Palatino Linotype" charset="0"/>
                <a:cs typeface="Palatino Linotype" charset="0"/>
              </a:rPr>
              <a:t> is </a:t>
            </a:r>
            <a:r>
              <a:rPr lang="en-US" altLang="en-US" sz="1800" dirty="0">
                <a:solidFill>
                  <a:srgbClr val="152CC2"/>
                </a:solidFill>
                <a:latin typeface="+mj-lt"/>
                <a:ea typeface="Palatino Linotype" charset="0"/>
                <a:cs typeface="Palatino Linotype" charset="0"/>
              </a:rPr>
              <a:t>assumed to be </a:t>
            </a:r>
            <a:r>
              <a:rPr lang="en-US" altLang="en-US" sz="1800" i="1" dirty="0">
                <a:solidFill>
                  <a:srgbClr val="152CC2"/>
                </a:solidFill>
                <a:latin typeface="+mj-lt"/>
                <a:ea typeface="Palatino Linotype" charset="0"/>
                <a:cs typeface="Palatino Linotype" charset="0"/>
              </a:rPr>
              <a:t>massless</a:t>
            </a:r>
            <a:r>
              <a:rPr lang="en-US" altLang="en-US" sz="1800" dirty="0">
                <a:solidFill>
                  <a:schemeClr val="tx1"/>
                </a:solidFill>
                <a:latin typeface="+mj-lt"/>
                <a:ea typeface="Palatino Linotype" charset="0"/>
                <a:cs typeface="Palatino Linotype" charset="0"/>
              </a:rPr>
              <a:t>.  </a:t>
            </a:r>
          </a:p>
          <a:p>
            <a:pPr algn="l" eaLnBrk="1" hangingPunct="1"/>
            <a:r>
              <a:rPr lang="en-US" altLang="en-US" sz="1800" dirty="0">
                <a:solidFill>
                  <a:schemeClr val="tx1"/>
                </a:solidFill>
                <a:latin typeface="+mj-lt"/>
                <a:ea typeface="Palatino Linotype" charset="0"/>
                <a:cs typeface="Palatino Linotype" charset="0"/>
              </a:rPr>
              <a:t>     </a:t>
            </a:r>
            <a:r>
              <a:rPr lang="en-US" altLang="en-US" sz="1800" dirty="0">
                <a:solidFill>
                  <a:srgbClr val="FF0000"/>
                </a:solidFill>
                <a:latin typeface="Apple Chancery" panose="03020702040506060504" pitchFamily="66" charset="-79"/>
                <a:ea typeface="Palatino Linotype" charset="0"/>
                <a:cs typeface="Apple Chancery" panose="03020702040506060504" pitchFamily="66" charset="-79"/>
              </a:rPr>
              <a:t>If that hadn’t been the case</a:t>
            </a:r>
            <a:r>
              <a:rPr lang="en-US" altLang="en-US" sz="1800" dirty="0">
                <a:solidFill>
                  <a:schemeClr val="tx1"/>
                </a:solidFill>
                <a:latin typeface="+mj-lt"/>
                <a:ea typeface="Palatino Linotype" charset="0"/>
                <a:cs typeface="Palatino Linotype" charset="0"/>
              </a:rPr>
              <a:t>, a </a:t>
            </a:r>
            <a:r>
              <a:rPr lang="en-US" altLang="en-US" sz="1800" dirty="0">
                <a:solidFill>
                  <a:srgbClr val="152CC2"/>
                </a:solidFill>
                <a:latin typeface="+mj-lt"/>
                <a:ea typeface="Palatino Linotype" charset="0"/>
                <a:cs typeface="Palatino Linotype" charset="0"/>
              </a:rPr>
              <a:t>net torque </a:t>
            </a:r>
            <a:r>
              <a:rPr lang="en-US" altLang="en-US" sz="1800" dirty="0">
                <a:solidFill>
                  <a:schemeClr val="tx1"/>
                </a:solidFill>
                <a:latin typeface="+mj-lt"/>
                <a:ea typeface="Palatino Linotype" charset="0"/>
                <a:cs typeface="Palatino Linotype" charset="0"/>
              </a:rPr>
              <a:t>would have been </a:t>
            </a:r>
            <a:r>
              <a:rPr lang="en-US" altLang="en-US" sz="1800" dirty="0">
                <a:solidFill>
                  <a:srgbClr val="152CC2"/>
                </a:solidFill>
                <a:latin typeface="+mj-lt"/>
                <a:ea typeface="Palatino Linotype" charset="0"/>
                <a:cs typeface="Palatino Linotype" charset="0"/>
              </a:rPr>
              <a:t>required</a:t>
            </a:r>
            <a:r>
              <a:rPr lang="en-US" altLang="en-US" sz="1800" dirty="0">
                <a:solidFill>
                  <a:schemeClr val="tx1"/>
                </a:solidFill>
                <a:latin typeface="+mj-lt"/>
                <a:ea typeface="Palatino Linotype" charset="0"/>
                <a:cs typeface="Palatino Linotype" charset="0"/>
              </a:rPr>
              <a:t> to make the pulley rotate.  That could only come if the </a:t>
            </a:r>
            <a:r>
              <a:rPr lang="en-US" altLang="en-US" sz="1800" dirty="0">
                <a:solidFill>
                  <a:srgbClr val="152CC2"/>
                </a:solidFill>
                <a:latin typeface="+mj-lt"/>
                <a:ea typeface="Palatino Linotype" charset="0"/>
                <a:cs typeface="Palatino Linotype" charset="0"/>
              </a:rPr>
              <a:t>tension forces on either side of the pulley were imbalanced</a:t>
            </a:r>
            <a:r>
              <a:rPr lang="en-US" altLang="en-US" sz="1800" dirty="0">
                <a:solidFill>
                  <a:schemeClr val="tx1"/>
                </a:solidFill>
                <a:latin typeface="+mj-lt"/>
                <a:ea typeface="Palatino Linotype" charset="0"/>
                <a:cs typeface="Palatino Linotype" charset="0"/>
              </a:rPr>
              <a:t>.</a:t>
            </a:r>
          </a:p>
        </p:txBody>
      </p:sp>
      <p:graphicFrame>
        <p:nvGraphicFramePr>
          <p:cNvPr id="141314" name="Object 2"/>
          <p:cNvGraphicFramePr>
            <a:graphicFrameLocks noChangeAspect="1"/>
          </p:cNvGraphicFramePr>
          <p:nvPr/>
        </p:nvGraphicFramePr>
        <p:xfrm>
          <a:off x="5829300" y="3069249"/>
          <a:ext cx="342900" cy="342900"/>
        </p:xfrm>
        <a:graphic>
          <a:graphicData uri="http://schemas.openxmlformats.org/presentationml/2006/ole">
            <mc:AlternateContent xmlns:mc="http://schemas.openxmlformats.org/markup-compatibility/2006">
              <mc:Choice xmlns:v="urn:schemas-microsoft-com:vml" Requires="v">
                <p:oleObj spid="_x0000_s10561" name="Equation" r:id="rId4" imgW="203200" imgH="203200" progId="Equation.DSMT4">
                  <p:embed/>
                </p:oleObj>
              </mc:Choice>
              <mc:Fallback>
                <p:oleObj name="Equation" r:id="rId4" imgW="203200" imgH="203200" progId="Equation.DSMT4">
                  <p:embed/>
                  <p:pic>
                    <p:nvPicPr>
                      <p:cNvPr id="14131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9300" y="3069249"/>
                        <a:ext cx="342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1315" name="Object 3"/>
          <p:cNvGraphicFramePr>
            <a:graphicFrameLocks noChangeAspect="1"/>
          </p:cNvGraphicFramePr>
          <p:nvPr/>
        </p:nvGraphicFramePr>
        <p:xfrm>
          <a:off x="2191703" y="3017520"/>
          <a:ext cx="1600200" cy="311468"/>
        </p:xfrm>
        <a:graphic>
          <a:graphicData uri="http://schemas.openxmlformats.org/presentationml/2006/ole">
            <mc:AlternateContent xmlns:mc="http://schemas.openxmlformats.org/markup-compatibility/2006">
              <mc:Choice xmlns:v="urn:schemas-microsoft-com:vml" Requires="v">
                <p:oleObj spid="_x0000_s10562" name="Equation" r:id="rId6" imgW="1041400" imgH="203200" progId="Equation.DSMT4">
                  <p:embed/>
                </p:oleObj>
              </mc:Choice>
              <mc:Fallback>
                <p:oleObj name="Equation" r:id="rId6" imgW="1041400" imgH="203200" progId="Equation.DSMT4">
                  <p:embed/>
                  <p:pic>
                    <p:nvPicPr>
                      <p:cNvPr id="14131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1703" y="3017520"/>
                        <a:ext cx="1600200" cy="311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1323" name="Oval 5"/>
          <p:cNvSpPr>
            <a:spLocks/>
          </p:cNvSpPr>
          <p:nvPr/>
        </p:nvSpPr>
        <p:spPr bwMode="auto">
          <a:xfrm>
            <a:off x="6377940" y="874689"/>
            <a:ext cx="1303020" cy="1303020"/>
          </a:xfrm>
          <a:prstGeom prst="ellipse">
            <a:avLst/>
          </a:prstGeom>
          <a:solidFill>
            <a:srgbClr val="FF151E"/>
          </a:solidFill>
          <a:ln w="25400">
            <a:solidFill>
              <a:srgbClr val="000000"/>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1324" name="Line 6"/>
          <p:cNvSpPr>
            <a:spLocks noChangeShapeType="1"/>
          </p:cNvSpPr>
          <p:nvPr/>
        </p:nvSpPr>
        <p:spPr bwMode="auto">
          <a:xfrm>
            <a:off x="6377940" y="1560489"/>
            <a:ext cx="0" cy="17145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1325" name="Line 7"/>
          <p:cNvSpPr>
            <a:spLocks noChangeShapeType="1"/>
          </p:cNvSpPr>
          <p:nvPr/>
        </p:nvSpPr>
        <p:spPr bwMode="auto">
          <a:xfrm>
            <a:off x="7680960" y="1560489"/>
            <a:ext cx="0" cy="9601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1326" name="Rectangle 8"/>
          <p:cNvSpPr>
            <a:spLocks/>
          </p:cNvSpPr>
          <p:nvPr/>
        </p:nvSpPr>
        <p:spPr bwMode="auto">
          <a:xfrm>
            <a:off x="6240780" y="3206409"/>
            <a:ext cx="274320" cy="274320"/>
          </a:xfrm>
          <a:prstGeom prst="rect">
            <a:avLst/>
          </a:prstGeom>
          <a:solidFill>
            <a:srgbClr val="20FF38"/>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1327" name="Rectangle 9"/>
          <p:cNvSpPr>
            <a:spLocks/>
          </p:cNvSpPr>
          <p:nvPr/>
        </p:nvSpPr>
        <p:spPr bwMode="auto">
          <a:xfrm>
            <a:off x="7543800" y="2520609"/>
            <a:ext cx="274320" cy="342900"/>
          </a:xfrm>
          <a:prstGeom prst="rect">
            <a:avLst/>
          </a:prstGeom>
          <a:solidFill>
            <a:schemeClr val="accent2"/>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1328" name="Line 10"/>
          <p:cNvSpPr>
            <a:spLocks noChangeShapeType="1"/>
          </p:cNvSpPr>
          <p:nvPr/>
        </p:nvSpPr>
        <p:spPr bwMode="auto">
          <a:xfrm>
            <a:off x="5760720" y="600369"/>
            <a:ext cx="24003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1329" name="Line 11"/>
          <p:cNvSpPr>
            <a:spLocks noChangeShapeType="1"/>
          </p:cNvSpPr>
          <p:nvPr/>
        </p:nvSpPr>
        <p:spPr bwMode="auto">
          <a:xfrm flipV="1">
            <a:off x="5829300" y="531789"/>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1330" name="Line 12"/>
          <p:cNvSpPr>
            <a:spLocks noChangeShapeType="1"/>
          </p:cNvSpPr>
          <p:nvPr/>
        </p:nvSpPr>
        <p:spPr bwMode="auto">
          <a:xfrm flipV="1">
            <a:off x="6035040" y="531789"/>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1331" name="Line 13"/>
          <p:cNvSpPr>
            <a:spLocks noChangeShapeType="1"/>
          </p:cNvSpPr>
          <p:nvPr/>
        </p:nvSpPr>
        <p:spPr bwMode="auto">
          <a:xfrm flipV="1">
            <a:off x="6240780" y="531789"/>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1332" name="Line 14"/>
          <p:cNvSpPr>
            <a:spLocks noChangeShapeType="1"/>
          </p:cNvSpPr>
          <p:nvPr/>
        </p:nvSpPr>
        <p:spPr bwMode="auto">
          <a:xfrm flipV="1">
            <a:off x="6446520" y="531789"/>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1333" name="Line 15"/>
          <p:cNvSpPr>
            <a:spLocks noChangeShapeType="1"/>
          </p:cNvSpPr>
          <p:nvPr/>
        </p:nvSpPr>
        <p:spPr bwMode="auto">
          <a:xfrm flipV="1">
            <a:off x="6652260" y="531789"/>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1334" name="Line 16"/>
          <p:cNvSpPr>
            <a:spLocks noChangeShapeType="1"/>
          </p:cNvSpPr>
          <p:nvPr/>
        </p:nvSpPr>
        <p:spPr bwMode="auto">
          <a:xfrm flipV="1">
            <a:off x="6858000" y="531789"/>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1335" name="Line 17"/>
          <p:cNvSpPr>
            <a:spLocks noChangeShapeType="1"/>
          </p:cNvSpPr>
          <p:nvPr/>
        </p:nvSpPr>
        <p:spPr bwMode="auto">
          <a:xfrm flipV="1">
            <a:off x="7063740" y="531789"/>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1336" name="Line 18"/>
          <p:cNvSpPr>
            <a:spLocks noChangeShapeType="1"/>
          </p:cNvSpPr>
          <p:nvPr/>
        </p:nvSpPr>
        <p:spPr bwMode="auto">
          <a:xfrm flipV="1">
            <a:off x="7269480" y="531789"/>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1337" name="Line 19"/>
          <p:cNvSpPr>
            <a:spLocks noChangeShapeType="1"/>
          </p:cNvSpPr>
          <p:nvPr/>
        </p:nvSpPr>
        <p:spPr bwMode="auto">
          <a:xfrm flipV="1">
            <a:off x="7475220" y="531789"/>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1338" name="Line 20"/>
          <p:cNvSpPr>
            <a:spLocks noChangeShapeType="1"/>
          </p:cNvSpPr>
          <p:nvPr/>
        </p:nvSpPr>
        <p:spPr bwMode="auto">
          <a:xfrm flipV="1">
            <a:off x="7680960" y="531789"/>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1339" name="Line 21"/>
          <p:cNvSpPr>
            <a:spLocks noChangeShapeType="1"/>
          </p:cNvSpPr>
          <p:nvPr/>
        </p:nvSpPr>
        <p:spPr bwMode="auto">
          <a:xfrm flipV="1">
            <a:off x="7886700" y="531789"/>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1340" name="Line 22"/>
          <p:cNvSpPr>
            <a:spLocks noChangeShapeType="1"/>
          </p:cNvSpPr>
          <p:nvPr/>
        </p:nvSpPr>
        <p:spPr bwMode="auto">
          <a:xfrm flipV="1">
            <a:off x="8092440" y="531789"/>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1341" name="AutoShape 23"/>
          <p:cNvSpPr>
            <a:spLocks/>
          </p:cNvSpPr>
          <p:nvPr/>
        </p:nvSpPr>
        <p:spPr bwMode="auto">
          <a:xfrm rot="5400000">
            <a:off x="6480810" y="771819"/>
            <a:ext cx="1097280" cy="754380"/>
          </a:xfrm>
          <a:prstGeom prst="homePlate">
            <a:avLst>
              <a:gd name="adj" fmla="val 36364"/>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1342" name="AutoShape 24"/>
          <p:cNvSpPr>
            <a:spLocks/>
          </p:cNvSpPr>
          <p:nvPr/>
        </p:nvSpPr>
        <p:spPr bwMode="auto">
          <a:xfrm>
            <a:off x="6995160" y="1560489"/>
            <a:ext cx="68580" cy="68580"/>
          </a:xfrm>
          <a:custGeom>
            <a:avLst/>
            <a:gdLst>
              <a:gd name="T0" fmla="*/ 474162 w 21600"/>
              <a:gd name="T1" fmla="*/ 0 h 21600"/>
              <a:gd name="T2" fmla="*/ 138864 w 21600"/>
              <a:gd name="T3" fmla="*/ 138864 h 21600"/>
              <a:gd name="T4" fmla="*/ 0 w 21600"/>
              <a:gd name="T5" fmla="*/ 474162 h 21600"/>
              <a:gd name="T6" fmla="*/ 138864 w 21600"/>
              <a:gd name="T7" fmla="*/ 809463 h 21600"/>
              <a:gd name="T8" fmla="*/ 474162 w 21600"/>
              <a:gd name="T9" fmla="*/ 948327 h 21600"/>
              <a:gd name="T10" fmla="*/ 809463 w 21600"/>
              <a:gd name="T11" fmla="*/ 809463 h 21600"/>
              <a:gd name="T12" fmla="*/ 948327 w 21600"/>
              <a:gd name="T13" fmla="*/ 474162 h 21600"/>
              <a:gd name="T14" fmla="*/ 809463 w 21600"/>
              <a:gd name="T15" fmla="*/ 13886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0">
            <a:blip r:embed="rId8"/>
            <a:srcRect/>
            <a:tile tx="0" ty="0" sx="100000" sy="100000" flip="none" algn="tl"/>
          </a:blipFill>
          <a:ln w="25400">
            <a:solidFill>
              <a:srgbClr val="000000"/>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graphicFrame>
        <p:nvGraphicFramePr>
          <p:cNvPr id="141316" name="Object 4"/>
          <p:cNvGraphicFramePr>
            <a:graphicFrameLocks noChangeAspect="1"/>
          </p:cNvGraphicFramePr>
          <p:nvPr/>
        </p:nvGraphicFramePr>
        <p:xfrm>
          <a:off x="7865269" y="2314869"/>
          <a:ext cx="385763" cy="342900"/>
        </p:xfrm>
        <a:graphic>
          <a:graphicData uri="http://schemas.openxmlformats.org/presentationml/2006/ole">
            <mc:AlternateContent xmlns:mc="http://schemas.openxmlformats.org/markup-compatibility/2006">
              <mc:Choice xmlns:v="urn:schemas-microsoft-com:vml" Requires="v">
                <p:oleObj spid="_x0000_s10563" name="Equation" r:id="rId9" imgW="228600" imgH="203200" progId="Equation.DSMT4">
                  <p:embed/>
                </p:oleObj>
              </mc:Choice>
              <mc:Fallback>
                <p:oleObj name="Equation" r:id="rId9" imgW="228600" imgH="203200" progId="Equation.DSMT4">
                  <p:embed/>
                  <p:pic>
                    <p:nvPicPr>
                      <p:cNvPr id="141316"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65269" y="2314869"/>
                        <a:ext cx="385763"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1343" name="Text Box 26"/>
          <p:cNvSpPr txBox="1">
            <a:spLocks/>
          </p:cNvSpPr>
          <p:nvPr/>
        </p:nvSpPr>
        <p:spPr bwMode="auto">
          <a:xfrm>
            <a:off x="239051" y="524635"/>
            <a:ext cx="1785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400" dirty="0" err="1">
                <a:solidFill>
                  <a:srgbClr val="FF0000"/>
                </a:solidFill>
                <a:latin typeface="Apple Chancery" panose="03020702040506060504" pitchFamily="66" charset="-79"/>
                <a:ea typeface="Palatino Linotype" charset="0"/>
                <a:cs typeface="Apple Chancery" panose="03020702040506060504" pitchFamily="66" charset="-79"/>
              </a:rPr>
              <a:t>f.b.d</a:t>
            </a:r>
            <a:r>
              <a:rPr lang="en-US" altLang="en-US" sz="2400" dirty="0">
                <a:solidFill>
                  <a:srgbClr val="FF0000"/>
                </a:solidFill>
                <a:latin typeface="Apple Chancery" panose="03020702040506060504" pitchFamily="66" charset="-79"/>
                <a:ea typeface="Palatino Linotype" charset="0"/>
                <a:cs typeface="Apple Chancery" panose="03020702040506060504" pitchFamily="66" charset="-79"/>
              </a:rPr>
              <a:t>. on m</a:t>
            </a:r>
            <a:r>
              <a:rPr lang="en-US" altLang="en-US" sz="2400" baseline="-25000" dirty="0">
                <a:solidFill>
                  <a:srgbClr val="FF0000"/>
                </a:solidFill>
                <a:latin typeface="Apple Chancery" panose="03020702040506060504" pitchFamily="66" charset="-79"/>
                <a:ea typeface="Palatino Linotype" charset="0"/>
                <a:cs typeface="Apple Chancery" panose="03020702040506060504" pitchFamily="66" charset="-79"/>
              </a:rPr>
              <a:t>2</a:t>
            </a:r>
            <a:r>
              <a:rPr lang="en-US" altLang="en-US" sz="2400" dirty="0">
                <a:solidFill>
                  <a:srgbClr val="FF0000"/>
                </a:solidFill>
                <a:latin typeface="Palatino Linotype" charset="0"/>
                <a:ea typeface="Palatino Linotype" charset="0"/>
                <a:cs typeface="Palatino Linotype" charset="0"/>
              </a:rPr>
              <a:t>:</a:t>
            </a:r>
          </a:p>
        </p:txBody>
      </p:sp>
      <p:sp>
        <p:nvSpPr>
          <p:cNvPr id="141345" name="Rectangle 28"/>
          <p:cNvSpPr>
            <a:spLocks/>
          </p:cNvSpPr>
          <p:nvPr/>
        </p:nvSpPr>
        <p:spPr bwMode="auto">
          <a:xfrm>
            <a:off x="2665333" y="1369773"/>
            <a:ext cx="293795" cy="293795"/>
          </a:xfrm>
          <a:prstGeom prst="rect">
            <a:avLst/>
          </a:prstGeom>
          <a:solidFill>
            <a:srgbClr val="20FF38"/>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1346" name="Line 29"/>
          <p:cNvSpPr>
            <a:spLocks noChangeShapeType="1"/>
          </p:cNvSpPr>
          <p:nvPr/>
        </p:nvSpPr>
        <p:spPr bwMode="auto">
          <a:xfrm flipV="1">
            <a:off x="2812230" y="635286"/>
            <a:ext cx="0" cy="734487"/>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141347" name="Line 30"/>
          <p:cNvSpPr>
            <a:spLocks noChangeShapeType="1"/>
          </p:cNvSpPr>
          <p:nvPr/>
        </p:nvSpPr>
        <p:spPr bwMode="auto">
          <a:xfrm>
            <a:off x="2812230" y="1663568"/>
            <a:ext cx="0" cy="44069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graphicFrame>
        <p:nvGraphicFramePr>
          <p:cNvPr id="141317" name="Object 5"/>
          <p:cNvGraphicFramePr>
            <a:graphicFrameLocks noChangeAspect="1"/>
          </p:cNvGraphicFramePr>
          <p:nvPr>
            <p:extLst>
              <p:ext uri="{D42A27DB-BD31-4B8C-83A1-F6EECF244321}">
                <p14:modId xmlns:p14="http://schemas.microsoft.com/office/powerpoint/2010/main" val="2362218072"/>
              </p:ext>
            </p:extLst>
          </p:nvPr>
        </p:nvGraphicFramePr>
        <p:xfrm>
          <a:off x="2868847" y="1810465"/>
          <a:ext cx="550866" cy="367244"/>
        </p:xfrm>
        <a:graphic>
          <a:graphicData uri="http://schemas.openxmlformats.org/presentationml/2006/ole">
            <mc:AlternateContent xmlns:mc="http://schemas.openxmlformats.org/markup-compatibility/2006">
              <mc:Choice xmlns:v="urn:schemas-microsoft-com:vml" Requires="v">
                <p:oleObj spid="_x0000_s10564" name="Equation" r:id="rId11" imgW="304800" imgH="203200" progId="Equation.DSMT4">
                  <p:embed/>
                </p:oleObj>
              </mc:Choice>
              <mc:Fallback>
                <p:oleObj name="Equation" r:id="rId11" imgW="304800" imgH="203200" progId="Equation.DSMT4">
                  <p:embed/>
                  <p:pic>
                    <p:nvPicPr>
                      <p:cNvPr id="141317"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68847" y="1810465"/>
                        <a:ext cx="550866" cy="367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1318" name="Object 6"/>
          <p:cNvGraphicFramePr>
            <a:graphicFrameLocks noChangeAspect="1"/>
          </p:cNvGraphicFramePr>
          <p:nvPr>
            <p:extLst>
              <p:ext uri="{D42A27DB-BD31-4B8C-83A1-F6EECF244321}">
                <p14:modId xmlns:p14="http://schemas.microsoft.com/office/powerpoint/2010/main" val="3329100526"/>
              </p:ext>
            </p:extLst>
          </p:nvPr>
        </p:nvGraphicFramePr>
        <p:xfrm>
          <a:off x="3023396" y="828089"/>
          <a:ext cx="252480" cy="275433"/>
        </p:xfrm>
        <a:graphic>
          <a:graphicData uri="http://schemas.openxmlformats.org/presentationml/2006/ole">
            <mc:AlternateContent xmlns:mc="http://schemas.openxmlformats.org/markup-compatibility/2006">
              <mc:Choice xmlns:v="urn:schemas-microsoft-com:vml" Requires="v">
                <p:oleObj spid="_x0000_s10565" name="Equation" r:id="rId13" imgW="139700" imgH="152400" progId="Equation.DSMT4">
                  <p:embed/>
                </p:oleObj>
              </mc:Choice>
              <mc:Fallback>
                <p:oleObj name="Equation" r:id="rId13" imgW="139700" imgH="152400" progId="Equation.DSMT4">
                  <p:embed/>
                  <p:pic>
                    <p:nvPicPr>
                      <p:cNvPr id="141318"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3396" y="828089"/>
                        <a:ext cx="252480" cy="275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1348" name="Text Box 33"/>
          <p:cNvSpPr txBox="1">
            <a:spLocks/>
          </p:cNvSpPr>
          <p:nvPr/>
        </p:nvSpPr>
        <p:spPr bwMode="auto">
          <a:xfrm>
            <a:off x="297323" y="2025908"/>
            <a:ext cx="15773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latin typeface="+mj-lt"/>
                <a:ea typeface="Palatino Linotype" charset="0"/>
                <a:cs typeface="Palatino Linotype" charset="0"/>
              </a:rPr>
              <a:t>So:</a:t>
            </a:r>
          </a:p>
        </p:txBody>
      </p:sp>
      <p:graphicFrame>
        <p:nvGraphicFramePr>
          <p:cNvPr id="141319" name="Object 7"/>
          <p:cNvGraphicFramePr>
            <a:graphicFrameLocks noChangeAspect="1"/>
          </p:cNvGraphicFramePr>
          <p:nvPr/>
        </p:nvGraphicFramePr>
        <p:xfrm>
          <a:off x="1565910" y="2486025"/>
          <a:ext cx="788670" cy="471488"/>
        </p:xfrm>
        <a:graphic>
          <a:graphicData uri="http://schemas.openxmlformats.org/presentationml/2006/ole">
            <mc:AlternateContent xmlns:mc="http://schemas.openxmlformats.org/markup-compatibility/2006">
              <mc:Choice xmlns:v="urn:schemas-microsoft-com:vml" Requires="v">
                <p:oleObj spid="_x0000_s10566" name="Equation" r:id="rId15" imgW="444500" imgH="266700" progId="Equation.DSMT4">
                  <p:embed/>
                </p:oleObj>
              </mc:Choice>
              <mc:Fallback>
                <p:oleObj name="Equation" r:id="rId15" imgW="444500" imgH="266700" progId="Equation.DSMT4">
                  <p:embed/>
                  <p:pic>
                    <p:nvPicPr>
                      <p:cNvPr id="141319"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65910" y="2486025"/>
                        <a:ext cx="78867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1349" name="Text Box 35"/>
          <p:cNvSpPr txBox="1">
            <a:spLocks/>
          </p:cNvSpPr>
          <p:nvPr/>
        </p:nvSpPr>
        <p:spPr bwMode="auto">
          <a:xfrm>
            <a:off x="160020" y="3717995"/>
            <a:ext cx="4575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From the previous page</a:t>
            </a:r>
            <a:r>
              <a:rPr lang="en-US" altLang="en-US" sz="1800" dirty="0">
                <a:latin typeface="+mj-lt"/>
                <a:ea typeface="Palatino Linotype" charset="0"/>
                <a:cs typeface="Palatino Linotype" charset="0"/>
              </a:rPr>
              <a:t>,                    </a:t>
            </a:r>
          </a:p>
          <a:p>
            <a:pPr algn="l" eaLnBrk="1" hangingPunct="1"/>
            <a:r>
              <a:rPr lang="en-US" altLang="en-US" sz="2000" dirty="0">
                <a:latin typeface="+mj-lt"/>
                <a:ea typeface="Palatino Linotype" charset="0"/>
                <a:cs typeface="Palatino Linotype" charset="0"/>
              </a:rPr>
              <a:t>so we can write:</a:t>
            </a:r>
            <a:endParaRPr lang="en-US" altLang="en-US" sz="1600" dirty="0">
              <a:latin typeface="+mj-lt"/>
              <a:ea typeface="Palatino Linotype" charset="0"/>
              <a:cs typeface="Palatino Linotype" charset="0"/>
            </a:endParaRPr>
          </a:p>
        </p:txBody>
      </p:sp>
      <p:graphicFrame>
        <p:nvGraphicFramePr>
          <p:cNvPr id="141320" name="Object 8"/>
          <p:cNvGraphicFramePr>
            <a:graphicFrameLocks noChangeAspect="1"/>
          </p:cNvGraphicFramePr>
          <p:nvPr>
            <p:extLst>
              <p:ext uri="{D42A27DB-BD31-4B8C-83A1-F6EECF244321}">
                <p14:modId xmlns:p14="http://schemas.microsoft.com/office/powerpoint/2010/main" val="227372909"/>
              </p:ext>
            </p:extLst>
          </p:nvPr>
        </p:nvGraphicFramePr>
        <p:xfrm>
          <a:off x="2773186" y="3764657"/>
          <a:ext cx="1539705" cy="336811"/>
        </p:xfrm>
        <a:graphic>
          <a:graphicData uri="http://schemas.openxmlformats.org/presentationml/2006/ole">
            <mc:AlternateContent xmlns:mc="http://schemas.openxmlformats.org/markup-compatibility/2006">
              <mc:Choice xmlns:v="urn:schemas-microsoft-com:vml" Requires="v">
                <p:oleObj spid="_x0000_s10567" name="Equation" r:id="rId17" imgW="927100" imgH="203200" progId="Equation.DSMT4">
                  <p:embed/>
                </p:oleObj>
              </mc:Choice>
              <mc:Fallback>
                <p:oleObj name="Equation" r:id="rId17" imgW="927100" imgH="203200" progId="Equation.DSMT4">
                  <p:embed/>
                  <p:pic>
                    <p:nvPicPr>
                      <p:cNvPr id="141320"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73186" y="3764657"/>
                        <a:ext cx="1539705" cy="336811"/>
                      </a:xfrm>
                      <a:prstGeom prst="rect">
                        <a:avLst/>
                      </a:prstGeom>
                      <a:noFill/>
                      <a:ln>
                        <a:noFill/>
                      </a:ln>
                      <a:effectLst/>
                    </p:spPr>
                  </p:pic>
                </p:oleObj>
              </mc:Fallback>
            </mc:AlternateContent>
          </a:graphicData>
        </a:graphic>
      </p:graphicFrame>
      <p:graphicFrame>
        <p:nvGraphicFramePr>
          <p:cNvPr id="141321" name="Object 9"/>
          <p:cNvGraphicFramePr>
            <a:graphicFrameLocks noChangeAspect="1"/>
          </p:cNvGraphicFramePr>
          <p:nvPr>
            <p:extLst>
              <p:ext uri="{D42A27DB-BD31-4B8C-83A1-F6EECF244321}">
                <p14:modId xmlns:p14="http://schemas.microsoft.com/office/powerpoint/2010/main" val="550318446"/>
              </p:ext>
            </p:extLst>
          </p:nvPr>
        </p:nvGraphicFramePr>
        <p:xfrm>
          <a:off x="915988" y="4651375"/>
          <a:ext cx="3581400" cy="1560513"/>
        </p:xfrm>
        <a:graphic>
          <a:graphicData uri="http://schemas.openxmlformats.org/presentationml/2006/ole">
            <mc:AlternateContent xmlns:mc="http://schemas.openxmlformats.org/markup-compatibility/2006">
              <mc:Choice xmlns:v="urn:schemas-microsoft-com:vml" Requires="v">
                <p:oleObj spid="_x0000_s10568" name="Equation" r:id="rId19" imgW="2120900" imgH="927100" progId="Equation.DSMT4">
                  <p:embed/>
                </p:oleObj>
              </mc:Choice>
              <mc:Fallback>
                <p:oleObj name="Equation" r:id="rId19" imgW="2120900" imgH="927100" progId="Equation.DSMT4">
                  <p:embed/>
                  <p:pic>
                    <p:nvPicPr>
                      <p:cNvPr id="141321" name="Object 9"/>
                      <p:cNvPicPr>
                        <a:picLocks noChangeAspect="1" noChangeArrowheads="1"/>
                      </p:cNvPicPr>
                      <p:nvPr/>
                    </p:nvPicPr>
                    <p:blipFill>
                      <a:blip r:embed="rId20"/>
                      <a:srcRect/>
                      <a:stretch>
                        <a:fillRect/>
                      </a:stretch>
                    </p:blipFill>
                    <p:spPr bwMode="auto">
                      <a:xfrm>
                        <a:off x="915988" y="4651375"/>
                        <a:ext cx="3581400" cy="1560513"/>
                      </a:xfrm>
                      <a:prstGeom prst="rect">
                        <a:avLst/>
                      </a:prstGeom>
                      <a:noFill/>
                      <a:ln>
                        <a:noFill/>
                      </a:ln>
                      <a:effectLst/>
                    </p:spPr>
                  </p:pic>
                </p:oleObj>
              </mc:Fallback>
            </mc:AlternateContent>
          </a:graphicData>
        </a:graphic>
      </p:graphicFrame>
      <p:sp>
        <p:nvSpPr>
          <p:cNvPr id="141351" name="Rectangle 39"/>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2" name="TextBox 1"/>
          <p:cNvSpPr txBox="1"/>
          <p:nvPr/>
        </p:nvSpPr>
        <p:spPr>
          <a:xfrm>
            <a:off x="3146821" y="5627783"/>
            <a:ext cx="546100" cy="338554"/>
          </a:xfrm>
          <a:prstGeom prst="rect">
            <a:avLst/>
          </a:prstGeom>
          <a:noFill/>
        </p:spPr>
        <p:txBody>
          <a:bodyPr wrap="square" rtlCol="0">
            <a:spAutoFit/>
          </a:bodyPr>
          <a:lstStyle/>
          <a:p>
            <a:r>
              <a:rPr lang="en-US" sz="1600">
                <a:latin typeface="Palatino Linotype" charset="0"/>
                <a:ea typeface="Palatino Linotype" charset="0"/>
                <a:cs typeface="Palatino Linotype" charset="0"/>
              </a:rPr>
              <a:t>g</a:t>
            </a:r>
          </a:p>
        </p:txBody>
      </p:sp>
      <p:sp>
        <p:nvSpPr>
          <p:cNvPr id="39" name="TextBox 38">
            <a:extLst>
              <a:ext uri="{FF2B5EF4-FFF2-40B4-BE49-F238E27FC236}">
                <a16:creationId xmlns:a16="http://schemas.microsoft.com/office/drawing/2014/main" id="{BFF9511F-DB76-5C45-BCC5-A75DAA76EA57}"/>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31.) </a:t>
            </a:r>
          </a:p>
        </p:txBody>
      </p:sp>
    </p:spTree>
    <p:extLst>
      <p:ext uri="{BB962C8B-B14F-4D97-AF65-F5344CB8AC3E}">
        <p14:creationId xmlns:p14="http://schemas.microsoft.com/office/powerpoint/2010/main" val="9065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1346"/>
                                        </p:tgtEl>
                                        <p:attrNameLst>
                                          <p:attrName>style.visibility</p:attrName>
                                        </p:attrNameLst>
                                      </p:cBhvr>
                                      <p:to>
                                        <p:strVal val="visible"/>
                                      </p:to>
                                    </p:set>
                                    <p:animEffect transition="in" filter="dissolve">
                                      <p:cBhvr>
                                        <p:cTn id="7" dur="500"/>
                                        <p:tgtEl>
                                          <p:spTgt spid="141346"/>
                                        </p:tgtEl>
                                      </p:cBhvr>
                                    </p:animEffect>
                                  </p:childTnLst>
                                </p:cTn>
                              </p:par>
                              <p:par>
                                <p:cTn id="8" presetID="9" presetClass="entr" presetSubtype="0" fill="hold" nodeType="withEffect">
                                  <p:stCondLst>
                                    <p:cond delay="0"/>
                                  </p:stCondLst>
                                  <p:childTnLst>
                                    <p:set>
                                      <p:cBhvr>
                                        <p:cTn id="9" dur="1" fill="hold">
                                          <p:stCondLst>
                                            <p:cond delay="0"/>
                                          </p:stCondLst>
                                        </p:cTn>
                                        <p:tgtEl>
                                          <p:spTgt spid="141318"/>
                                        </p:tgtEl>
                                        <p:attrNameLst>
                                          <p:attrName>style.visibility</p:attrName>
                                        </p:attrNameLst>
                                      </p:cBhvr>
                                      <p:to>
                                        <p:strVal val="visible"/>
                                      </p:to>
                                    </p:set>
                                    <p:animEffect transition="in" filter="dissolve">
                                      <p:cBhvr>
                                        <p:cTn id="10" dur="500"/>
                                        <p:tgtEl>
                                          <p:spTgt spid="1413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1347"/>
                                        </p:tgtEl>
                                        <p:attrNameLst>
                                          <p:attrName>style.visibility</p:attrName>
                                        </p:attrNameLst>
                                      </p:cBhvr>
                                      <p:to>
                                        <p:strVal val="visible"/>
                                      </p:to>
                                    </p:set>
                                    <p:animEffect transition="in" filter="dissolve">
                                      <p:cBhvr>
                                        <p:cTn id="13" dur="500"/>
                                        <p:tgtEl>
                                          <p:spTgt spid="141347"/>
                                        </p:tgtEl>
                                      </p:cBhvr>
                                    </p:animEffect>
                                  </p:childTnLst>
                                </p:cTn>
                              </p:par>
                              <p:par>
                                <p:cTn id="14" presetID="9" presetClass="entr" presetSubtype="0" fill="hold" nodeType="withEffect">
                                  <p:stCondLst>
                                    <p:cond delay="0"/>
                                  </p:stCondLst>
                                  <p:childTnLst>
                                    <p:set>
                                      <p:cBhvr>
                                        <p:cTn id="15" dur="1" fill="hold">
                                          <p:stCondLst>
                                            <p:cond delay="0"/>
                                          </p:stCondLst>
                                        </p:cTn>
                                        <p:tgtEl>
                                          <p:spTgt spid="141317"/>
                                        </p:tgtEl>
                                        <p:attrNameLst>
                                          <p:attrName>style.visibility</p:attrName>
                                        </p:attrNameLst>
                                      </p:cBhvr>
                                      <p:to>
                                        <p:strVal val="visible"/>
                                      </p:to>
                                    </p:set>
                                    <p:animEffect transition="in" filter="dissolve">
                                      <p:cBhvr>
                                        <p:cTn id="16" dur="500"/>
                                        <p:tgtEl>
                                          <p:spTgt spid="14131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1348"/>
                                        </p:tgtEl>
                                        <p:attrNameLst>
                                          <p:attrName>style.visibility</p:attrName>
                                        </p:attrNameLst>
                                      </p:cBhvr>
                                      <p:to>
                                        <p:strVal val="visible"/>
                                      </p:to>
                                    </p:set>
                                    <p:animEffect transition="in" filter="dissolve">
                                      <p:cBhvr>
                                        <p:cTn id="21" dur="500"/>
                                        <p:tgtEl>
                                          <p:spTgt spid="141348"/>
                                        </p:tgtEl>
                                      </p:cBhvr>
                                    </p:animEffect>
                                  </p:childTnLst>
                                </p:cTn>
                              </p:par>
                              <p:par>
                                <p:cTn id="22" presetID="9" presetClass="entr" presetSubtype="0" fill="hold" nodeType="withEffect">
                                  <p:stCondLst>
                                    <p:cond delay="0"/>
                                  </p:stCondLst>
                                  <p:childTnLst>
                                    <p:set>
                                      <p:cBhvr>
                                        <p:cTn id="23" dur="1" fill="hold">
                                          <p:stCondLst>
                                            <p:cond delay="0"/>
                                          </p:stCondLst>
                                        </p:cTn>
                                        <p:tgtEl>
                                          <p:spTgt spid="141319"/>
                                        </p:tgtEl>
                                        <p:attrNameLst>
                                          <p:attrName>style.visibility</p:attrName>
                                        </p:attrNameLst>
                                      </p:cBhvr>
                                      <p:to>
                                        <p:strVal val="visible"/>
                                      </p:to>
                                    </p:set>
                                    <p:animEffect transition="in" filter="dissolve">
                                      <p:cBhvr>
                                        <p:cTn id="24" dur="500"/>
                                        <p:tgtEl>
                                          <p:spTgt spid="14131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41315"/>
                                        </p:tgtEl>
                                        <p:attrNameLst>
                                          <p:attrName>style.visibility</p:attrName>
                                        </p:attrNameLst>
                                      </p:cBhvr>
                                      <p:to>
                                        <p:strVal val="visible"/>
                                      </p:to>
                                    </p:set>
                                    <p:animEffect transition="in" filter="dissolve">
                                      <p:cBhvr>
                                        <p:cTn id="29" dur="500"/>
                                        <p:tgtEl>
                                          <p:spTgt spid="14131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41320"/>
                                        </p:tgtEl>
                                        <p:attrNameLst>
                                          <p:attrName>style.visibility</p:attrName>
                                        </p:attrNameLst>
                                      </p:cBhvr>
                                      <p:to>
                                        <p:strVal val="visible"/>
                                      </p:to>
                                    </p:set>
                                    <p:animEffect transition="in" filter="dissolve">
                                      <p:cBhvr>
                                        <p:cTn id="34" dur="500"/>
                                        <p:tgtEl>
                                          <p:spTgt spid="141320"/>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41349"/>
                                        </p:tgtEl>
                                        <p:attrNameLst>
                                          <p:attrName>style.visibility</p:attrName>
                                        </p:attrNameLst>
                                      </p:cBhvr>
                                      <p:to>
                                        <p:strVal val="visible"/>
                                      </p:to>
                                    </p:set>
                                    <p:animEffect transition="in" filter="dissolve">
                                      <p:cBhvr>
                                        <p:cTn id="37" dur="500"/>
                                        <p:tgtEl>
                                          <p:spTgt spid="14134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41321"/>
                                        </p:tgtEl>
                                        <p:attrNameLst>
                                          <p:attrName>style.visibility</p:attrName>
                                        </p:attrNameLst>
                                      </p:cBhvr>
                                      <p:to>
                                        <p:strVal val="visible"/>
                                      </p:to>
                                    </p:set>
                                    <p:animEffect transition="in" filter="dissolve">
                                      <p:cBhvr>
                                        <p:cTn id="42" dur="500"/>
                                        <p:tgtEl>
                                          <p:spTgt spid="14132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1322"/>
                                        </p:tgtEl>
                                        <p:attrNameLst>
                                          <p:attrName>style.visibility</p:attrName>
                                        </p:attrNameLst>
                                      </p:cBhvr>
                                      <p:to>
                                        <p:strVal val="visible"/>
                                      </p:to>
                                    </p:set>
                                    <p:animEffect transition="in" filter="dissolve">
                                      <p:cBhvr>
                                        <p:cTn id="47" dur="500"/>
                                        <p:tgtEl>
                                          <p:spTgt spid="141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2" grpId="0"/>
      <p:bldP spid="141346" grpId="0" animBg="1"/>
      <p:bldP spid="141347" grpId="0" animBg="1"/>
      <p:bldP spid="141348" grpId="0"/>
      <p:bldP spid="1413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8" name="Text Box 2"/>
          <p:cNvSpPr txBox="1">
            <a:spLocks/>
          </p:cNvSpPr>
          <p:nvPr/>
        </p:nvSpPr>
        <p:spPr bwMode="auto">
          <a:xfrm>
            <a:off x="189019" y="589092"/>
            <a:ext cx="52867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latin typeface="+mj-lt"/>
                <a:ea typeface="Palatino Linotype" charset="0"/>
                <a:cs typeface="Palatino Linotype" charset="0"/>
              </a:rPr>
              <a:t>Now let’s look at the situation assuming the pulley is massive.  In that case, the only difference is that the tensions are different on either side of the pulley (this has to be so so the torque sum about the pulley’s center of mass is not zero).  Writing, we get:</a:t>
            </a:r>
          </a:p>
        </p:txBody>
      </p:sp>
      <p:graphicFrame>
        <p:nvGraphicFramePr>
          <p:cNvPr id="143362" name="Object 2"/>
          <p:cNvGraphicFramePr>
            <a:graphicFrameLocks noChangeAspect="1"/>
          </p:cNvGraphicFramePr>
          <p:nvPr/>
        </p:nvGraphicFramePr>
        <p:xfrm>
          <a:off x="5829300" y="3840480"/>
          <a:ext cx="342900" cy="342900"/>
        </p:xfrm>
        <a:graphic>
          <a:graphicData uri="http://schemas.openxmlformats.org/presentationml/2006/ole">
            <mc:AlternateContent xmlns:mc="http://schemas.openxmlformats.org/markup-compatibility/2006">
              <mc:Choice xmlns:v="urn:schemas-microsoft-com:vml" Requires="v">
                <p:oleObj spid="_x0000_s11505" name="Equation" r:id="rId4" imgW="203200" imgH="203200" progId="Equation.DSMT4">
                  <p:embed/>
                </p:oleObj>
              </mc:Choice>
              <mc:Fallback>
                <p:oleObj name="Equation" r:id="rId4" imgW="203200" imgH="203200" progId="Equation.DSMT4">
                  <p:embed/>
                  <p:pic>
                    <p:nvPicPr>
                      <p:cNvPr id="14336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9300" y="3840480"/>
                        <a:ext cx="342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69" name="Oval 5"/>
          <p:cNvSpPr>
            <a:spLocks/>
          </p:cNvSpPr>
          <p:nvPr/>
        </p:nvSpPr>
        <p:spPr bwMode="auto">
          <a:xfrm>
            <a:off x="6377940" y="1645920"/>
            <a:ext cx="1303020" cy="1303020"/>
          </a:xfrm>
          <a:prstGeom prst="ellipse">
            <a:avLst/>
          </a:prstGeom>
          <a:solidFill>
            <a:srgbClr val="FF151E"/>
          </a:solidFill>
          <a:ln w="25400">
            <a:solidFill>
              <a:srgbClr val="000000"/>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3370" name="Line 6"/>
          <p:cNvSpPr>
            <a:spLocks noChangeShapeType="1"/>
          </p:cNvSpPr>
          <p:nvPr/>
        </p:nvSpPr>
        <p:spPr bwMode="auto">
          <a:xfrm>
            <a:off x="6377940" y="2331720"/>
            <a:ext cx="0" cy="17145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3371" name="Line 7"/>
          <p:cNvSpPr>
            <a:spLocks noChangeShapeType="1"/>
          </p:cNvSpPr>
          <p:nvPr/>
        </p:nvSpPr>
        <p:spPr bwMode="auto">
          <a:xfrm>
            <a:off x="7680960" y="2331720"/>
            <a:ext cx="0" cy="9601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3372" name="Rectangle 8"/>
          <p:cNvSpPr>
            <a:spLocks/>
          </p:cNvSpPr>
          <p:nvPr/>
        </p:nvSpPr>
        <p:spPr bwMode="auto">
          <a:xfrm>
            <a:off x="6240780" y="3977640"/>
            <a:ext cx="274320" cy="274320"/>
          </a:xfrm>
          <a:prstGeom prst="rect">
            <a:avLst/>
          </a:prstGeom>
          <a:solidFill>
            <a:srgbClr val="20FF38"/>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3373" name="Rectangle 9"/>
          <p:cNvSpPr>
            <a:spLocks/>
          </p:cNvSpPr>
          <p:nvPr/>
        </p:nvSpPr>
        <p:spPr bwMode="auto">
          <a:xfrm>
            <a:off x="7543800" y="3291840"/>
            <a:ext cx="274320" cy="342900"/>
          </a:xfrm>
          <a:prstGeom prst="rect">
            <a:avLst/>
          </a:prstGeom>
          <a:solidFill>
            <a:schemeClr val="accent2"/>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3374" name="Line 10"/>
          <p:cNvSpPr>
            <a:spLocks noChangeShapeType="1"/>
          </p:cNvSpPr>
          <p:nvPr/>
        </p:nvSpPr>
        <p:spPr bwMode="auto">
          <a:xfrm>
            <a:off x="5760720" y="1371600"/>
            <a:ext cx="24003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3375" name="Line 11"/>
          <p:cNvSpPr>
            <a:spLocks noChangeShapeType="1"/>
          </p:cNvSpPr>
          <p:nvPr/>
        </p:nvSpPr>
        <p:spPr bwMode="auto">
          <a:xfrm flipV="1">
            <a:off x="5829300" y="1303020"/>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3376" name="Line 12"/>
          <p:cNvSpPr>
            <a:spLocks noChangeShapeType="1"/>
          </p:cNvSpPr>
          <p:nvPr/>
        </p:nvSpPr>
        <p:spPr bwMode="auto">
          <a:xfrm flipV="1">
            <a:off x="6035040" y="1303020"/>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3377" name="Line 13"/>
          <p:cNvSpPr>
            <a:spLocks noChangeShapeType="1"/>
          </p:cNvSpPr>
          <p:nvPr/>
        </p:nvSpPr>
        <p:spPr bwMode="auto">
          <a:xfrm flipV="1">
            <a:off x="6240780" y="1303020"/>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3378" name="Line 14"/>
          <p:cNvSpPr>
            <a:spLocks noChangeShapeType="1"/>
          </p:cNvSpPr>
          <p:nvPr/>
        </p:nvSpPr>
        <p:spPr bwMode="auto">
          <a:xfrm flipV="1">
            <a:off x="6446520" y="1303020"/>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3379" name="Line 15"/>
          <p:cNvSpPr>
            <a:spLocks noChangeShapeType="1"/>
          </p:cNvSpPr>
          <p:nvPr/>
        </p:nvSpPr>
        <p:spPr bwMode="auto">
          <a:xfrm flipV="1">
            <a:off x="6652260" y="1303020"/>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3380" name="Line 16"/>
          <p:cNvSpPr>
            <a:spLocks noChangeShapeType="1"/>
          </p:cNvSpPr>
          <p:nvPr/>
        </p:nvSpPr>
        <p:spPr bwMode="auto">
          <a:xfrm flipV="1">
            <a:off x="6858000" y="1303020"/>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3381" name="Line 17"/>
          <p:cNvSpPr>
            <a:spLocks noChangeShapeType="1"/>
          </p:cNvSpPr>
          <p:nvPr/>
        </p:nvSpPr>
        <p:spPr bwMode="auto">
          <a:xfrm flipV="1">
            <a:off x="7063740" y="1303020"/>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3382" name="Line 18"/>
          <p:cNvSpPr>
            <a:spLocks noChangeShapeType="1"/>
          </p:cNvSpPr>
          <p:nvPr/>
        </p:nvSpPr>
        <p:spPr bwMode="auto">
          <a:xfrm flipV="1">
            <a:off x="7269480" y="1303020"/>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3383" name="Line 19"/>
          <p:cNvSpPr>
            <a:spLocks noChangeShapeType="1"/>
          </p:cNvSpPr>
          <p:nvPr/>
        </p:nvSpPr>
        <p:spPr bwMode="auto">
          <a:xfrm flipV="1">
            <a:off x="7475220" y="1303020"/>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3384" name="Line 20"/>
          <p:cNvSpPr>
            <a:spLocks noChangeShapeType="1"/>
          </p:cNvSpPr>
          <p:nvPr/>
        </p:nvSpPr>
        <p:spPr bwMode="auto">
          <a:xfrm flipV="1">
            <a:off x="7680960" y="1303020"/>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3385" name="Line 21"/>
          <p:cNvSpPr>
            <a:spLocks noChangeShapeType="1"/>
          </p:cNvSpPr>
          <p:nvPr/>
        </p:nvSpPr>
        <p:spPr bwMode="auto">
          <a:xfrm flipV="1">
            <a:off x="7886700" y="1303020"/>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3386" name="Line 22"/>
          <p:cNvSpPr>
            <a:spLocks noChangeShapeType="1"/>
          </p:cNvSpPr>
          <p:nvPr/>
        </p:nvSpPr>
        <p:spPr bwMode="auto">
          <a:xfrm flipV="1">
            <a:off x="8092440" y="1303020"/>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3387" name="AutoShape 23"/>
          <p:cNvSpPr>
            <a:spLocks/>
          </p:cNvSpPr>
          <p:nvPr/>
        </p:nvSpPr>
        <p:spPr bwMode="auto">
          <a:xfrm rot="5400000">
            <a:off x="6480810" y="1543050"/>
            <a:ext cx="1097280" cy="754380"/>
          </a:xfrm>
          <a:prstGeom prst="homePlate">
            <a:avLst>
              <a:gd name="adj" fmla="val 36364"/>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3388" name="AutoShape 24"/>
          <p:cNvSpPr>
            <a:spLocks/>
          </p:cNvSpPr>
          <p:nvPr/>
        </p:nvSpPr>
        <p:spPr bwMode="auto">
          <a:xfrm>
            <a:off x="6995160" y="2331720"/>
            <a:ext cx="68580" cy="68580"/>
          </a:xfrm>
          <a:custGeom>
            <a:avLst/>
            <a:gdLst>
              <a:gd name="T0" fmla="*/ 474162 w 21600"/>
              <a:gd name="T1" fmla="*/ 0 h 21600"/>
              <a:gd name="T2" fmla="*/ 138864 w 21600"/>
              <a:gd name="T3" fmla="*/ 138864 h 21600"/>
              <a:gd name="T4" fmla="*/ 0 w 21600"/>
              <a:gd name="T5" fmla="*/ 474162 h 21600"/>
              <a:gd name="T6" fmla="*/ 138864 w 21600"/>
              <a:gd name="T7" fmla="*/ 809463 h 21600"/>
              <a:gd name="T8" fmla="*/ 474162 w 21600"/>
              <a:gd name="T9" fmla="*/ 948327 h 21600"/>
              <a:gd name="T10" fmla="*/ 809463 w 21600"/>
              <a:gd name="T11" fmla="*/ 809463 h 21600"/>
              <a:gd name="T12" fmla="*/ 948327 w 21600"/>
              <a:gd name="T13" fmla="*/ 474162 h 21600"/>
              <a:gd name="T14" fmla="*/ 809463 w 21600"/>
              <a:gd name="T15" fmla="*/ 13886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0">
            <a:blip r:embed="rId6"/>
            <a:srcRect/>
            <a:tile tx="0" ty="0" sx="100000" sy="100000" flip="none" algn="tl"/>
          </a:blipFill>
          <a:ln w="25400">
            <a:solidFill>
              <a:srgbClr val="000000"/>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graphicFrame>
        <p:nvGraphicFramePr>
          <p:cNvPr id="143363" name="Object 3"/>
          <p:cNvGraphicFramePr>
            <a:graphicFrameLocks noChangeAspect="1"/>
          </p:cNvGraphicFramePr>
          <p:nvPr/>
        </p:nvGraphicFramePr>
        <p:xfrm>
          <a:off x="7865269" y="3086100"/>
          <a:ext cx="385763" cy="342900"/>
        </p:xfrm>
        <a:graphic>
          <a:graphicData uri="http://schemas.openxmlformats.org/presentationml/2006/ole">
            <mc:AlternateContent xmlns:mc="http://schemas.openxmlformats.org/markup-compatibility/2006">
              <mc:Choice xmlns:v="urn:schemas-microsoft-com:vml" Requires="v">
                <p:oleObj spid="_x0000_s11506" name="Equation" r:id="rId7" imgW="228600" imgH="203200" progId="Equation.DSMT4">
                  <p:embed/>
                </p:oleObj>
              </mc:Choice>
              <mc:Fallback>
                <p:oleObj name="Equation" r:id="rId7" imgW="228600" imgH="203200" progId="Equation.DSMT4">
                  <p:embed/>
                  <p:pic>
                    <p:nvPicPr>
                      <p:cNvPr id="143363"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5269" y="3086100"/>
                        <a:ext cx="385763"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3364" name="Object 4"/>
          <p:cNvGraphicFramePr>
            <a:graphicFrameLocks noChangeAspect="1"/>
          </p:cNvGraphicFramePr>
          <p:nvPr>
            <p:extLst>
              <p:ext uri="{D42A27DB-BD31-4B8C-83A1-F6EECF244321}">
                <p14:modId xmlns:p14="http://schemas.microsoft.com/office/powerpoint/2010/main" val="196961431"/>
              </p:ext>
            </p:extLst>
          </p:nvPr>
        </p:nvGraphicFramePr>
        <p:xfrm>
          <a:off x="4434840" y="5143499"/>
          <a:ext cx="2544063" cy="799419"/>
        </p:xfrm>
        <a:graphic>
          <a:graphicData uri="http://schemas.openxmlformats.org/presentationml/2006/ole">
            <mc:AlternateContent xmlns:mc="http://schemas.openxmlformats.org/markup-compatibility/2006">
              <mc:Choice xmlns:v="urn:schemas-microsoft-com:vml" Requires="v">
                <p:oleObj spid="_x0000_s11507" name="Equation" r:id="rId9" imgW="1409700" imgH="444500" progId="Equation.DSMT4">
                  <p:embed/>
                </p:oleObj>
              </mc:Choice>
              <mc:Fallback>
                <p:oleObj name="Equation" r:id="rId9" imgW="1409700" imgH="444500" progId="Equation.DSMT4">
                  <p:embed/>
                  <p:pic>
                    <p:nvPicPr>
                      <p:cNvPr id="143364"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4840" y="5143499"/>
                        <a:ext cx="2544063" cy="799419"/>
                      </a:xfrm>
                      <a:prstGeom prst="rect">
                        <a:avLst/>
                      </a:prstGeom>
                      <a:noFill/>
                      <a:ln>
                        <a:noFill/>
                      </a:ln>
                      <a:effectLst/>
                    </p:spPr>
                  </p:pic>
                </p:oleObj>
              </mc:Fallback>
            </mc:AlternateContent>
          </a:graphicData>
        </a:graphic>
      </p:graphicFrame>
      <p:sp>
        <p:nvSpPr>
          <p:cNvPr id="143389" name="Text Box 28"/>
          <p:cNvSpPr txBox="1">
            <a:spLocks/>
          </p:cNvSpPr>
          <p:nvPr/>
        </p:nvSpPr>
        <p:spPr bwMode="auto">
          <a:xfrm>
            <a:off x="327186" y="2945249"/>
            <a:ext cx="17902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err="1">
                <a:latin typeface="Palatino Linotype" charset="0"/>
                <a:ea typeface="Palatino Linotype" charset="0"/>
                <a:cs typeface="Palatino Linotype" charset="0"/>
              </a:rPr>
              <a:t>f.b.d</a:t>
            </a:r>
            <a:r>
              <a:rPr lang="en-US" altLang="en-US" sz="2000" dirty="0">
                <a:latin typeface="Palatino Linotype" charset="0"/>
                <a:ea typeface="Palatino Linotype" charset="0"/>
                <a:cs typeface="Palatino Linotype" charset="0"/>
              </a:rPr>
              <a:t>. on m</a:t>
            </a:r>
            <a:r>
              <a:rPr lang="en-US" altLang="en-US" sz="2000" baseline="-25000" dirty="0">
                <a:latin typeface="Palatino Linotype" charset="0"/>
                <a:ea typeface="Palatino Linotype" charset="0"/>
                <a:cs typeface="Palatino Linotype" charset="0"/>
              </a:rPr>
              <a:t>1</a:t>
            </a:r>
            <a:r>
              <a:rPr lang="en-US" altLang="en-US" sz="2000" dirty="0">
                <a:latin typeface="Palatino Linotype" charset="0"/>
                <a:ea typeface="Palatino Linotype" charset="0"/>
                <a:cs typeface="Palatino Linotype" charset="0"/>
              </a:rPr>
              <a:t> :</a:t>
            </a:r>
          </a:p>
        </p:txBody>
      </p:sp>
      <p:sp>
        <p:nvSpPr>
          <p:cNvPr id="143391" name="Rectangle 30"/>
          <p:cNvSpPr>
            <a:spLocks/>
          </p:cNvSpPr>
          <p:nvPr/>
        </p:nvSpPr>
        <p:spPr bwMode="auto">
          <a:xfrm>
            <a:off x="1300910" y="4696193"/>
            <a:ext cx="303166" cy="303166"/>
          </a:xfrm>
          <a:prstGeom prst="rect">
            <a:avLst/>
          </a:prstGeom>
          <a:solidFill>
            <a:srgbClr val="20FF38"/>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3392" name="Line 31"/>
          <p:cNvSpPr>
            <a:spLocks noChangeShapeType="1"/>
          </p:cNvSpPr>
          <p:nvPr/>
        </p:nvSpPr>
        <p:spPr bwMode="auto">
          <a:xfrm flipV="1">
            <a:off x="1452493" y="3938278"/>
            <a:ext cx="0" cy="75791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143393" name="Line 32"/>
          <p:cNvSpPr>
            <a:spLocks noChangeShapeType="1"/>
          </p:cNvSpPr>
          <p:nvPr/>
        </p:nvSpPr>
        <p:spPr bwMode="auto">
          <a:xfrm>
            <a:off x="1452493" y="4999359"/>
            <a:ext cx="0" cy="45474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graphicFrame>
        <p:nvGraphicFramePr>
          <p:cNvPr id="143365" name="Object 5"/>
          <p:cNvGraphicFramePr>
            <a:graphicFrameLocks noChangeAspect="1"/>
          </p:cNvGraphicFramePr>
          <p:nvPr>
            <p:extLst>
              <p:ext uri="{D42A27DB-BD31-4B8C-83A1-F6EECF244321}">
                <p14:modId xmlns:p14="http://schemas.microsoft.com/office/powerpoint/2010/main" val="1469396167"/>
              </p:ext>
            </p:extLst>
          </p:nvPr>
        </p:nvGraphicFramePr>
        <p:xfrm>
          <a:off x="1521968" y="5150942"/>
          <a:ext cx="544752" cy="378957"/>
        </p:xfrm>
        <a:graphic>
          <a:graphicData uri="http://schemas.openxmlformats.org/presentationml/2006/ole">
            <mc:AlternateContent xmlns:mc="http://schemas.openxmlformats.org/markup-compatibility/2006">
              <mc:Choice xmlns:v="urn:schemas-microsoft-com:vml" Requires="v">
                <p:oleObj spid="_x0000_s11508" name="Equation" r:id="rId11" imgW="292100" imgH="203200" progId="Equation.DSMT4">
                  <p:embed/>
                </p:oleObj>
              </mc:Choice>
              <mc:Fallback>
                <p:oleObj name="Equation" r:id="rId11" imgW="292100" imgH="203200" progId="Equation.DSMT4">
                  <p:embed/>
                  <p:pic>
                    <p:nvPicPr>
                      <p:cNvPr id="143365"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1968" y="5150942"/>
                        <a:ext cx="544752" cy="378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3366" name="Object 6"/>
          <p:cNvGraphicFramePr>
            <a:graphicFrameLocks noChangeAspect="1"/>
          </p:cNvGraphicFramePr>
          <p:nvPr>
            <p:extLst>
              <p:ext uri="{D42A27DB-BD31-4B8C-83A1-F6EECF244321}">
                <p14:modId xmlns:p14="http://schemas.microsoft.com/office/powerpoint/2010/main" val="4036810947"/>
              </p:ext>
            </p:extLst>
          </p:nvPr>
        </p:nvGraphicFramePr>
        <p:xfrm>
          <a:off x="1528284" y="4089861"/>
          <a:ext cx="284218" cy="378957"/>
        </p:xfrm>
        <a:graphic>
          <a:graphicData uri="http://schemas.openxmlformats.org/presentationml/2006/ole">
            <mc:AlternateContent xmlns:mc="http://schemas.openxmlformats.org/markup-compatibility/2006">
              <mc:Choice xmlns:v="urn:schemas-microsoft-com:vml" Requires="v">
                <p:oleObj spid="_x0000_s11509" name="Equation" r:id="rId13" imgW="152400" imgH="203200" progId="Equation.DSMT4">
                  <p:embed/>
                </p:oleObj>
              </mc:Choice>
              <mc:Fallback>
                <p:oleObj name="Equation" r:id="rId13" imgW="152400" imgH="203200" progId="Equation.DSMT4">
                  <p:embed/>
                  <p:pic>
                    <p:nvPicPr>
                      <p:cNvPr id="143366"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8284" y="4089861"/>
                        <a:ext cx="284218" cy="378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94" name="Text Box 35"/>
          <p:cNvSpPr txBox="1">
            <a:spLocks/>
          </p:cNvSpPr>
          <p:nvPr/>
        </p:nvSpPr>
        <p:spPr bwMode="auto">
          <a:xfrm>
            <a:off x="2983230" y="4219054"/>
            <a:ext cx="15773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latin typeface="+mj-lt"/>
                <a:ea typeface="Palatino Linotype" charset="0"/>
                <a:cs typeface="Palatino Linotype" charset="0"/>
              </a:rPr>
              <a:t>So:</a:t>
            </a:r>
          </a:p>
        </p:txBody>
      </p:sp>
      <p:graphicFrame>
        <p:nvGraphicFramePr>
          <p:cNvPr id="143367" name="Object 7"/>
          <p:cNvGraphicFramePr>
            <a:graphicFrameLocks noChangeAspect="1"/>
          </p:cNvGraphicFramePr>
          <p:nvPr/>
        </p:nvGraphicFramePr>
        <p:xfrm>
          <a:off x="3771900" y="4663440"/>
          <a:ext cx="765810" cy="471488"/>
        </p:xfrm>
        <a:graphic>
          <a:graphicData uri="http://schemas.openxmlformats.org/presentationml/2006/ole">
            <mc:AlternateContent xmlns:mc="http://schemas.openxmlformats.org/markup-compatibility/2006">
              <mc:Choice xmlns:v="urn:schemas-microsoft-com:vml" Requires="v">
                <p:oleObj spid="_x0000_s11510" name="Equation" r:id="rId15" imgW="431800" imgH="266700" progId="Equation.DSMT4">
                  <p:embed/>
                </p:oleObj>
              </mc:Choice>
              <mc:Fallback>
                <p:oleObj name="Equation" r:id="rId15" imgW="431800" imgH="266700" progId="Equation.DSMT4">
                  <p:embed/>
                  <p:pic>
                    <p:nvPicPr>
                      <p:cNvPr id="143367"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71900" y="4663440"/>
                        <a:ext cx="76581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96" name="Rectangle 36"/>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35" name="TextBox 34">
            <a:extLst>
              <a:ext uri="{FF2B5EF4-FFF2-40B4-BE49-F238E27FC236}">
                <a16:creationId xmlns:a16="http://schemas.microsoft.com/office/drawing/2014/main" id="{C178783A-5D8F-764D-8EE4-D377EB06D4B0}"/>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32.) </a:t>
            </a:r>
          </a:p>
        </p:txBody>
      </p:sp>
    </p:spTree>
    <p:extLst>
      <p:ext uri="{BB962C8B-B14F-4D97-AF65-F5344CB8AC3E}">
        <p14:creationId xmlns:p14="http://schemas.microsoft.com/office/powerpoint/2010/main" val="55080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89"/>
                                        </p:tgtEl>
                                        <p:attrNameLst>
                                          <p:attrName>style.visibility</p:attrName>
                                        </p:attrNameLst>
                                      </p:cBhvr>
                                      <p:to>
                                        <p:strVal val="visible"/>
                                      </p:to>
                                    </p:set>
                                    <p:animEffect transition="in" filter="dissolve">
                                      <p:cBhvr>
                                        <p:cTn id="7" dur="500"/>
                                        <p:tgtEl>
                                          <p:spTgt spid="14338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3391"/>
                                        </p:tgtEl>
                                        <p:attrNameLst>
                                          <p:attrName>style.visibility</p:attrName>
                                        </p:attrNameLst>
                                      </p:cBhvr>
                                      <p:to>
                                        <p:strVal val="visible"/>
                                      </p:to>
                                    </p:set>
                                    <p:animEffect transition="in" filter="dissolve">
                                      <p:cBhvr>
                                        <p:cTn id="10" dur="500"/>
                                        <p:tgtEl>
                                          <p:spTgt spid="14339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3392"/>
                                        </p:tgtEl>
                                        <p:attrNameLst>
                                          <p:attrName>style.visibility</p:attrName>
                                        </p:attrNameLst>
                                      </p:cBhvr>
                                      <p:to>
                                        <p:strVal val="visible"/>
                                      </p:to>
                                    </p:set>
                                    <p:animEffect transition="in" filter="dissolve">
                                      <p:cBhvr>
                                        <p:cTn id="15" dur="500"/>
                                        <p:tgtEl>
                                          <p:spTgt spid="143392"/>
                                        </p:tgtEl>
                                      </p:cBhvr>
                                    </p:animEffect>
                                  </p:childTnLst>
                                </p:cTn>
                              </p:par>
                              <p:par>
                                <p:cTn id="16" presetID="9" presetClass="entr" presetSubtype="0" fill="hold" nodeType="withEffect">
                                  <p:stCondLst>
                                    <p:cond delay="0"/>
                                  </p:stCondLst>
                                  <p:childTnLst>
                                    <p:set>
                                      <p:cBhvr>
                                        <p:cTn id="17" dur="1" fill="hold">
                                          <p:stCondLst>
                                            <p:cond delay="0"/>
                                          </p:stCondLst>
                                        </p:cTn>
                                        <p:tgtEl>
                                          <p:spTgt spid="143366"/>
                                        </p:tgtEl>
                                        <p:attrNameLst>
                                          <p:attrName>style.visibility</p:attrName>
                                        </p:attrNameLst>
                                      </p:cBhvr>
                                      <p:to>
                                        <p:strVal val="visible"/>
                                      </p:to>
                                    </p:set>
                                    <p:animEffect transition="in" filter="dissolve">
                                      <p:cBhvr>
                                        <p:cTn id="18" dur="500"/>
                                        <p:tgtEl>
                                          <p:spTgt spid="14336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3393"/>
                                        </p:tgtEl>
                                        <p:attrNameLst>
                                          <p:attrName>style.visibility</p:attrName>
                                        </p:attrNameLst>
                                      </p:cBhvr>
                                      <p:to>
                                        <p:strVal val="visible"/>
                                      </p:to>
                                    </p:set>
                                    <p:animEffect transition="in" filter="dissolve">
                                      <p:cBhvr>
                                        <p:cTn id="21" dur="500"/>
                                        <p:tgtEl>
                                          <p:spTgt spid="143393"/>
                                        </p:tgtEl>
                                      </p:cBhvr>
                                    </p:animEffect>
                                  </p:childTnLst>
                                </p:cTn>
                              </p:par>
                              <p:par>
                                <p:cTn id="22" presetID="9" presetClass="entr" presetSubtype="0" fill="hold" nodeType="withEffect">
                                  <p:stCondLst>
                                    <p:cond delay="0"/>
                                  </p:stCondLst>
                                  <p:childTnLst>
                                    <p:set>
                                      <p:cBhvr>
                                        <p:cTn id="23" dur="1" fill="hold">
                                          <p:stCondLst>
                                            <p:cond delay="0"/>
                                          </p:stCondLst>
                                        </p:cTn>
                                        <p:tgtEl>
                                          <p:spTgt spid="143365"/>
                                        </p:tgtEl>
                                        <p:attrNameLst>
                                          <p:attrName>style.visibility</p:attrName>
                                        </p:attrNameLst>
                                      </p:cBhvr>
                                      <p:to>
                                        <p:strVal val="visible"/>
                                      </p:to>
                                    </p:set>
                                    <p:animEffect transition="in" filter="dissolve">
                                      <p:cBhvr>
                                        <p:cTn id="24" dur="500"/>
                                        <p:tgtEl>
                                          <p:spTgt spid="14336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43394"/>
                                        </p:tgtEl>
                                        <p:attrNameLst>
                                          <p:attrName>style.visibility</p:attrName>
                                        </p:attrNameLst>
                                      </p:cBhvr>
                                      <p:to>
                                        <p:strVal val="visible"/>
                                      </p:to>
                                    </p:set>
                                    <p:animEffect transition="in" filter="dissolve">
                                      <p:cBhvr>
                                        <p:cTn id="29" dur="500"/>
                                        <p:tgtEl>
                                          <p:spTgt spid="143394"/>
                                        </p:tgtEl>
                                      </p:cBhvr>
                                    </p:animEffect>
                                  </p:childTnLst>
                                </p:cTn>
                              </p:par>
                              <p:par>
                                <p:cTn id="30" presetID="9" presetClass="entr" presetSubtype="0" fill="hold" nodeType="withEffect">
                                  <p:stCondLst>
                                    <p:cond delay="0"/>
                                  </p:stCondLst>
                                  <p:childTnLst>
                                    <p:set>
                                      <p:cBhvr>
                                        <p:cTn id="31" dur="1" fill="hold">
                                          <p:stCondLst>
                                            <p:cond delay="0"/>
                                          </p:stCondLst>
                                        </p:cTn>
                                        <p:tgtEl>
                                          <p:spTgt spid="143367"/>
                                        </p:tgtEl>
                                        <p:attrNameLst>
                                          <p:attrName>style.visibility</p:attrName>
                                        </p:attrNameLst>
                                      </p:cBhvr>
                                      <p:to>
                                        <p:strVal val="visible"/>
                                      </p:to>
                                    </p:set>
                                    <p:animEffect transition="in" filter="dissolve">
                                      <p:cBhvr>
                                        <p:cTn id="32" dur="500"/>
                                        <p:tgtEl>
                                          <p:spTgt spid="14336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3364"/>
                                        </p:tgtEl>
                                        <p:attrNameLst>
                                          <p:attrName>style.visibility</p:attrName>
                                        </p:attrNameLst>
                                      </p:cBhvr>
                                      <p:to>
                                        <p:strVal val="visible"/>
                                      </p:to>
                                    </p:set>
                                    <p:animEffect transition="in" filter="dissolve">
                                      <p:cBhvr>
                                        <p:cTn id="37"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9" grpId="0"/>
      <p:bldP spid="143391" grpId="0" animBg="1"/>
      <p:bldP spid="143392" grpId="0" animBg="1"/>
      <p:bldP spid="143393" grpId="0" animBg="1"/>
      <p:bldP spid="14339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410" name="Object 2"/>
          <p:cNvGraphicFramePr>
            <a:graphicFrameLocks noChangeAspect="1"/>
          </p:cNvGraphicFramePr>
          <p:nvPr/>
        </p:nvGraphicFramePr>
        <p:xfrm>
          <a:off x="5921294" y="3872597"/>
          <a:ext cx="342900" cy="342900"/>
        </p:xfrm>
        <a:graphic>
          <a:graphicData uri="http://schemas.openxmlformats.org/presentationml/2006/ole">
            <mc:AlternateContent xmlns:mc="http://schemas.openxmlformats.org/markup-compatibility/2006">
              <mc:Choice xmlns:v="urn:schemas-microsoft-com:vml" Requires="v">
                <p:oleObj spid="_x0000_s12560" name="Equation" r:id="rId4" imgW="203200" imgH="203200" progId="Equation.DSMT4">
                  <p:embed/>
                </p:oleObj>
              </mc:Choice>
              <mc:Fallback>
                <p:oleObj name="Equation" r:id="rId4" imgW="203200" imgH="203200" progId="Equation.DSMT4">
                  <p:embed/>
                  <p:pic>
                    <p:nvPicPr>
                      <p:cNvPr id="14541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294" y="3872597"/>
                        <a:ext cx="342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5411" name="Object 3"/>
          <p:cNvGraphicFramePr>
            <a:graphicFrameLocks noChangeAspect="1"/>
          </p:cNvGraphicFramePr>
          <p:nvPr>
            <p:extLst>
              <p:ext uri="{D42A27DB-BD31-4B8C-83A1-F6EECF244321}">
                <p14:modId xmlns:p14="http://schemas.microsoft.com/office/powerpoint/2010/main" val="845733636"/>
              </p:ext>
            </p:extLst>
          </p:nvPr>
        </p:nvGraphicFramePr>
        <p:xfrm>
          <a:off x="2315686" y="3565157"/>
          <a:ext cx="2652992" cy="813289"/>
        </p:xfrm>
        <a:graphic>
          <a:graphicData uri="http://schemas.openxmlformats.org/presentationml/2006/ole">
            <mc:AlternateContent xmlns:mc="http://schemas.openxmlformats.org/markup-compatibility/2006">
              <mc:Choice xmlns:v="urn:schemas-microsoft-com:vml" Requires="v">
                <p:oleObj spid="_x0000_s12561" name="Equation" r:id="rId6" imgW="1447800" imgH="444500" progId="Equation.DSMT4">
                  <p:embed/>
                </p:oleObj>
              </mc:Choice>
              <mc:Fallback>
                <p:oleObj name="Equation" r:id="rId6" imgW="1447800" imgH="444500" progId="Equation.DSMT4">
                  <p:embed/>
                  <p:pic>
                    <p:nvPicPr>
                      <p:cNvPr id="14541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5686" y="3565157"/>
                        <a:ext cx="2652992" cy="813289"/>
                      </a:xfrm>
                      <a:prstGeom prst="rect">
                        <a:avLst/>
                      </a:prstGeom>
                      <a:noFill/>
                      <a:ln>
                        <a:noFill/>
                      </a:ln>
                      <a:effectLst/>
                    </p:spPr>
                  </p:pic>
                </p:oleObj>
              </mc:Fallback>
            </mc:AlternateContent>
          </a:graphicData>
        </a:graphic>
      </p:graphicFrame>
      <p:sp>
        <p:nvSpPr>
          <p:cNvPr id="145416" name="Oval 5"/>
          <p:cNvSpPr>
            <a:spLocks/>
          </p:cNvSpPr>
          <p:nvPr/>
        </p:nvSpPr>
        <p:spPr bwMode="auto">
          <a:xfrm>
            <a:off x="6469934" y="1678037"/>
            <a:ext cx="1303020" cy="1303020"/>
          </a:xfrm>
          <a:prstGeom prst="ellipse">
            <a:avLst/>
          </a:prstGeom>
          <a:solidFill>
            <a:srgbClr val="FF151E"/>
          </a:solidFill>
          <a:ln w="25400">
            <a:solidFill>
              <a:srgbClr val="000000"/>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5417" name="Line 6"/>
          <p:cNvSpPr>
            <a:spLocks noChangeShapeType="1"/>
          </p:cNvSpPr>
          <p:nvPr/>
        </p:nvSpPr>
        <p:spPr bwMode="auto">
          <a:xfrm>
            <a:off x="6469934" y="2363837"/>
            <a:ext cx="0" cy="17145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5418" name="Line 7"/>
          <p:cNvSpPr>
            <a:spLocks noChangeShapeType="1"/>
          </p:cNvSpPr>
          <p:nvPr/>
        </p:nvSpPr>
        <p:spPr bwMode="auto">
          <a:xfrm>
            <a:off x="7772954" y="2363837"/>
            <a:ext cx="0" cy="9601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5419" name="Rectangle 8"/>
          <p:cNvSpPr>
            <a:spLocks/>
          </p:cNvSpPr>
          <p:nvPr/>
        </p:nvSpPr>
        <p:spPr bwMode="auto">
          <a:xfrm>
            <a:off x="6332774" y="4009757"/>
            <a:ext cx="274320" cy="274320"/>
          </a:xfrm>
          <a:prstGeom prst="rect">
            <a:avLst/>
          </a:prstGeom>
          <a:solidFill>
            <a:srgbClr val="20FF38"/>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5420" name="Rectangle 9"/>
          <p:cNvSpPr>
            <a:spLocks/>
          </p:cNvSpPr>
          <p:nvPr/>
        </p:nvSpPr>
        <p:spPr bwMode="auto">
          <a:xfrm>
            <a:off x="7635794" y="3323957"/>
            <a:ext cx="274320" cy="342900"/>
          </a:xfrm>
          <a:prstGeom prst="rect">
            <a:avLst/>
          </a:prstGeom>
          <a:solidFill>
            <a:schemeClr val="accent2"/>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5421" name="Line 10"/>
          <p:cNvSpPr>
            <a:spLocks noChangeShapeType="1"/>
          </p:cNvSpPr>
          <p:nvPr/>
        </p:nvSpPr>
        <p:spPr bwMode="auto">
          <a:xfrm>
            <a:off x="5852714" y="1403717"/>
            <a:ext cx="24003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5422" name="Line 11"/>
          <p:cNvSpPr>
            <a:spLocks noChangeShapeType="1"/>
          </p:cNvSpPr>
          <p:nvPr/>
        </p:nvSpPr>
        <p:spPr bwMode="auto">
          <a:xfrm flipV="1">
            <a:off x="5921294" y="1335137"/>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5423" name="Line 12"/>
          <p:cNvSpPr>
            <a:spLocks noChangeShapeType="1"/>
          </p:cNvSpPr>
          <p:nvPr/>
        </p:nvSpPr>
        <p:spPr bwMode="auto">
          <a:xfrm flipV="1">
            <a:off x="6127034" y="1335137"/>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5424" name="Line 13"/>
          <p:cNvSpPr>
            <a:spLocks noChangeShapeType="1"/>
          </p:cNvSpPr>
          <p:nvPr/>
        </p:nvSpPr>
        <p:spPr bwMode="auto">
          <a:xfrm flipV="1">
            <a:off x="6332774" y="1335137"/>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5425" name="Line 14"/>
          <p:cNvSpPr>
            <a:spLocks noChangeShapeType="1"/>
          </p:cNvSpPr>
          <p:nvPr/>
        </p:nvSpPr>
        <p:spPr bwMode="auto">
          <a:xfrm flipV="1">
            <a:off x="6538514" y="1335137"/>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5426" name="Line 15"/>
          <p:cNvSpPr>
            <a:spLocks noChangeShapeType="1"/>
          </p:cNvSpPr>
          <p:nvPr/>
        </p:nvSpPr>
        <p:spPr bwMode="auto">
          <a:xfrm flipV="1">
            <a:off x="6744254" y="1335137"/>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5427" name="Line 16"/>
          <p:cNvSpPr>
            <a:spLocks noChangeShapeType="1"/>
          </p:cNvSpPr>
          <p:nvPr/>
        </p:nvSpPr>
        <p:spPr bwMode="auto">
          <a:xfrm flipV="1">
            <a:off x="6949994" y="1335137"/>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5428" name="Line 17"/>
          <p:cNvSpPr>
            <a:spLocks noChangeShapeType="1"/>
          </p:cNvSpPr>
          <p:nvPr/>
        </p:nvSpPr>
        <p:spPr bwMode="auto">
          <a:xfrm flipV="1">
            <a:off x="7155734" y="1335137"/>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5429" name="Line 18"/>
          <p:cNvSpPr>
            <a:spLocks noChangeShapeType="1"/>
          </p:cNvSpPr>
          <p:nvPr/>
        </p:nvSpPr>
        <p:spPr bwMode="auto">
          <a:xfrm flipV="1">
            <a:off x="7361474" y="1335137"/>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5430" name="Line 19"/>
          <p:cNvSpPr>
            <a:spLocks noChangeShapeType="1"/>
          </p:cNvSpPr>
          <p:nvPr/>
        </p:nvSpPr>
        <p:spPr bwMode="auto">
          <a:xfrm flipV="1">
            <a:off x="7567214" y="1335137"/>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5431" name="Line 20"/>
          <p:cNvSpPr>
            <a:spLocks noChangeShapeType="1"/>
          </p:cNvSpPr>
          <p:nvPr/>
        </p:nvSpPr>
        <p:spPr bwMode="auto">
          <a:xfrm flipV="1">
            <a:off x="7772954" y="1335137"/>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5432" name="Line 21"/>
          <p:cNvSpPr>
            <a:spLocks noChangeShapeType="1"/>
          </p:cNvSpPr>
          <p:nvPr/>
        </p:nvSpPr>
        <p:spPr bwMode="auto">
          <a:xfrm flipV="1">
            <a:off x="7978694" y="1335137"/>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5433" name="Line 22"/>
          <p:cNvSpPr>
            <a:spLocks noChangeShapeType="1"/>
          </p:cNvSpPr>
          <p:nvPr/>
        </p:nvSpPr>
        <p:spPr bwMode="auto">
          <a:xfrm flipV="1">
            <a:off x="8184434" y="1335137"/>
            <a:ext cx="137160" cy="685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620"/>
          </a:p>
        </p:txBody>
      </p:sp>
      <p:sp>
        <p:nvSpPr>
          <p:cNvPr id="145434" name="AutoShape 23"/>
          <p:cNvSpPr>
            <a:spLocks/>
          </p:cNvSpPr>
          <p:nvPr/>
        </p:nvSpPr>
        <p:spPr bwMode="auto">
          <a:xfrm rot="5400000">
            <a:off x="6572804" y="1575167"/>
            <a:ext cx="1097280" cy="754380"/>
          </a:xfrm>
          <a:prstGeom prst="homePlate">
            <a:avLst>
              <a:gd name="adj" fmla="val 36364"/>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5435" name="AutoShape 24"/>
          <p:cNvSpPr>
            <a:spLocks/>
          </p:cNvSpPr>
          <p:nvPr/>
        </p:nvSpPr>
        <p:spPr bwMode="auto">
          <a:xfrm>
            <a:off x="7087154" y="2363837"/>
            <a:ext cx="68580" cy="68580"/>
          </a:xfrm>
          <a:custGeom>
            <a:avLst/>
            <a:gdLst>
              <a:gd name="T0" fmla="*/ 474162 w 21600"/>
              <a:gd name="T1" fmla="*/ 0 h 21600"/>
              <a:gd name="T2" fmla="*/ 138864 w 21600"/>
              <a:gd name="T3" fmla="*/ 138864 h 21600"/>
              <a:gd name="T4" fmla="*/ 0 w 21600"/>
              <a:gd name="T5" fmla="*/ 474162 h 21600"/>
              <a:gd name="T6" fmla="*/ 138864 w 21600"/>
              <a:gd name="T7" fmla="*/ 809463 h 21600"/>
              <a:gd name="T8" fmla="*/ 474162 w 21600"/>
              <a:gd name="T9" fmla="*/ 948327 h 21600"/>
              <a:gd name="T10" fmla="*/ 809463 w 21600"/>
              <a:gd name="T11" fmla="*/ 809463 h 21600"/>
              <a:gd name="T12" fmla="*/ 948327 w 21600"/>
              <a:gd name="T13" fmla="*/ 474162 h 21600"/>
              <a:gd name="T14" fmla="*/ 809463 w 21600"/>
              <a:gd name="T15" fmla="*/ 13886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0">
            <a:blip r:embed="rId8"/>
            <a:srcRect/>
            <a:tile tx="0" ty="0" sx="100000" sy="100000" flip="none" algn="tl"/>
          </a:blipFill>
          <a:ln w="25400">
            <a:solidFill>
              <a:srgbClr val="000000"/>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graphicFrame>
        <p:nvGraphicFramePr>
          <p:cNvPr id="145412" name="Object 4"/>
          <p:cNvGraphicFramePr>
            <a:graphicFrameLocks noChangeAspect="1"/>
          </p:cNvGraphicFramePr>
          <p:nvPr/>
        </p:nvGraphicFramePr>
        <p:xfrm>
          <a:off x="7957263" y="3118217"/>
          <a:ext cx="385763" cy="342900"/>
        </p:xfrm>
        <a:graphic>
          <a:graphicData uri="http://schemas.openxmlformats.org/presentationml/2006/ole">
            <mc:AlternateContent xmlns:mc="http://schemas.openxmlformats.org/markup-compatibility/2006">
              <mc:Choice xmlns:v="urn:schemas-microsoft-com:vml" Requires="v">
                <p:oleObj spid="_x0000_s12562" name="Equation" r:id="rId9" imgW="228600" imgH="203200" progId="Equation.DSMT4">
                  <p:embed/>
                </p:oleObj>
              </mc:Choice>
              <mc:Fallback>
                <p:oleObj name="Equation" r:id="rId9" imgW="228600" imgH="203200" progId="Equation.DSMT4">
                  <p:embed/>
                  <p:pic>
                    <p:nvPicPr>
                      <p:cNvPr id="145412"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7263" y="3118217"/>
                        <a:ext cx="385763"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5436" name="Text Box 26"/>
          <p:cNvSpPr txBox="1">
            <a:spLocks/>
          </p:cNvSpPr>
          <p:nvPr/>
        </p:nvSpPr>
        <p:spPr bwMode="auto">
          <a:xfrm>
            <a:off x="402868" y="675587"/>
            <a:ext cx="1714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err="1">
                <a:latin typeface="+mj-lt"/>
                <a:ea typeface="Palatino Linotype" charset="0"/>
                <a:cs typeface="Palatino Linotype" charset="0"/>
              </a:rPr>
              <a:t>f.b.d</a:t>
            </a:r>
            <a:r>
              <a:rPr lang="en-US" altLang="en-US" sz="2000" dirty="0">
                <a:latin typeface="+mj-lt"/>
                <a:ea typeface="Palatino Linotype" charset="0"/>
                <a:cs typeface="Palatino Linotype" charset="0"/>
              </a:rPr>
              <a:t>. on      :</a:t>
            </a:r>
          </a:p>
        </p:txBody>
      </p:sp>
      <p:sp>
        <p:nvSpPr>
          <p:cNvPr id="145438" name="Rectangle 28"/>
          <p:cNvSpPr>
            <a:spLocks/>
          </p:cNvSpPr>
          <p:nvPr/>
        </p:nvSpPr>
        <p:spPr bwMode="auto">
          <a:xfrm>
            <a:off x="2279822" y="1687774"/>
            <a:ext cx="327509" cy="327509"/>
          </a:xfrm>
          <a:prstGeom prst="rect">
            <a:avLst/>
          </a:prstGeom>
          <a:solidFill>
            <a:srgbClr val="20FF38"/>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5439" name="Line 29"/>
          <p:cNvSpPr>
            <a:spLocks noChangeShapeType="1"/>
          </p:cNvSpPr>
          <p:nvPr/>
        </p:nvSpPr>
        <p:spPr bwMode="auto">
          <a:xfrm flipV="1">
            <a:off x="2443577" y="869002"/>
            <a:ext cx="0" cy="81877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145440" name="Line 30"/>
          <p:cNvSpPr>
            <a:spLocks noChangeShapeType="1"/>
          </p:cNvSpPr>
          <p:nvPr/>
        </p:nvSpPr>
        <p:spPr bwMode="auto">
          <a:xfrm>
            <a:off x="2443577" y="2015283"/>
            <a:ext cx="0" cy="49126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graphicFrame>
        <p:nvGraphicFramePr>
          <p:cNvPr id="145413" name="Object 5"/>
          <p:cNvGraphicFramePr>
            <a:graphicFrameLocks noChangeAspect="1"/>
          </p:cNvGraphicFramePr>
          <p:nvPr>
            <p:extLst>
              <p:ext uri="{D42A27DB-BD31-4B8C-83A1-F6EECF244321}">
                <p14:modId xmlns:p14="http://schemas.microsoft.com/office/powerpoint/2010/main" val="735611474"/>
              </p:ext>
            </p:extLst>
          </p:nvPr>
        </p:nvGraphicFramePr>
        <p:xfrm>
          <a:off x="2506691" y="2179038"/>
          <a:ext cx="614079" cy="409386"/>
        </p:xfrm>
        <a:graphic>
          <a:graphicData uri="http://schemas.openxmlformats.org/presentationml/2006/ole">
            <mc:AlternateContent xmlns:mc="http://schemas.openxmlformats.org/markup-compatibility/2006">
              <mc:Choice xmlns:v="urn:schemas-microsoft-com:vml" Requires="v">
                <p:oleObj spid="_x0000_s12563" name="Equation" r:id="rId11" imgW="304800" imgH="203200" progId="Equation.DSMT4">
                  <p:embed/>
                </p:oleObj>
              </mc:Choice>
              <mc:Fallback>
                <p:oleObj name="Equation" r:id="rId11" imgW="304800" imgH="203200" progId="Equation.DSMT4">
                  <p:embed/>
                  <p:pic>
                    <p:nvPicPr>
                      <p:cNvPr id="145413"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6691" y="2179038"/>
                        <a:ext cx="614079" cy="409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5414" name="Object 6"/>
          <p:cNvGraphicFramePr>
            <a:graphicFrameLocks noChangeAspect="1"/>
          </p:cNvGraphicFramePr>
          <p:nvPr>
            <p:extLst>
              <p:ext uri="{D42A27DB-BD31-4B8C-83A1-F6EECF244321}">
                <p14:modId xmlns:p14="http://schemas.microsoft.com/office/powerpoint/2010/main" val="2025664447"/>
              </p:ext>
            </p:extLst>
          </p:nvPr>
        </p:nvGraphicFramePr>
        <p:xfrm>
          <a:off x="2525454" y="1032756"/>
          <a:ext cx="358214" cy="409386"/>
        </p:xfrm>
        <a:graphic>
          <a:graphicData uri="http://schemas.openxmlformats.org/presentationml/2006/ole">
            <mc:AlternateContent xmlns:mc="http://schemas.openxmlformats.org/markup-compatibility/2006">
              <mc:Choice xmlns:v="urn:schemas-microsoft-com:vml" Requires="v">
                <p:oleObj spid="_x0000_s12564" name="Equation" r:id="rId13" imgW="177800" imgH="203200" progId="Equation.DSMT4">
                  <p:embed/>
                </p:oleObj>
              </mc:Choice>
              <mc:Fallback>
                <p:oleObj name="Equation" r:id="rId13" imgW="177800" imgH="203200" progId="Equation.DSMT4">
                  <p:embed/>
                  <p:pic>
                    <p:nvPicPr>
                      <p:cNvPr id="145414"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25454" y="1032756"/>
                        <a:ext cx="358214" cy="409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5441" name="Text Box 33"/>
          <p:cNvSpPr txBox="1">
            <a:spLocks/>
          </p:cNvSpPr>
          <p:nvPr/>
        </p:nvSpPr>
        <p:spPr bwMode="auto">
          <a:xfrm>
            <a:off x="324128" y="2710162"/>
            <a:ext cx="15773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latin typeface="+mj-lt"/>
                <a:ea typeface="Palatino Linotype" charset="0"/>
                <a:cs typeface="Palatino Linotype" charset="0"/>
              </a:rPr>
              <a:t>So:</a:t>
            </a:r>
          </a:p>
        </p:txBody>
      </p:sp>
      <p:graphicFrame>
        <p:nvGraphicFramePr>
          <p:cNvPr id="145415" name="Object 7"/>
          <p:cNvGraphicFramePr>
            <a:graphicFrameLocks noChangeAspect="1"/>
          </p:cNvGraphicFramePr>
          <p:nvPr/>
        </p:nvGraphicFramePr>
        <p:xfrm>
          <a:off x="1828801" y="3138964"/>
          <a:ext cx="788670" cy="471488"/>
        </p:xfrm>
        <a:graphic>
          <a:graphicData uri="http://schemas.openxmlformats.org/presentationml/2006/ole">
            <mc:AlternateContent xmlns:mc="http://schemas.openxmlformats.org/markup-compatibility/2006">
              <mc:Choice xmlns:v="urn:schemas-microsoft-com:vml" Requires="v">
                <p:oleObj spid="_x0000_s12565" name="Equation" r:id="rId15" imgW="444500" imgH="266700" progId="Equation.DSMT4">
                  <p:embed/>
                </p:oleObj>
              </mc:Choice>
              <mc:Fallback>
                <p:oleObj name="Equation" r:id="rId15" imgW="444500" imgH="266700" progId="Equation.DSMT4">
                  <p:embed/>
                  <p:pic>
                    <p:nvPicPr>
                      <p:cNvPr id="145415"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8801" y="3138964"/>
                        <a:ext cx="78867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5442" name="Text Box 35"/>
          <p:cNvSpPr txBox="1">
            <a:spLocks/>
          </p:cNvSpPr>
          <p:nvPr/>
        </p:nvSpPr>
        <p:spPr bwMode="auto">
          <a:xfrm>
            <a:off x="215900" y="4900295"/>
            <a:ext cx="8712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400" dirty="0">
                <a:solidFill>
                  <a:srgbClr val="FF0000"/>
                </a:solidFill>
                <a:latin typeface="Apple Chancery" panose="03020702040506060504" pitchFamily="66" charset="-79"/>
                <a:ea typeface="Palatino Linotype" charset="0"/>
                <a:cs typeface="Apple Chancery" panose="03020702040506060504" pitchFamily="66" charset="-79"/>
              </a:rPr>
              <a:t>At this point, </a:t>
            </a:r>
            <a:r>
              <a:rPr lang="en-US" altLang="en-US" sz="2000" dirty="0">
                <a:solidFill>
                  <a:schemeClr val="tx1"/>
                </a:solidFill>
                <a:latin typeface="+mj-lt"/>
                <a:ea typeface="Palatino Linotype" charset="0"/>
                <a:cs typeface="Palatino Linotype" charset="0"/>
              </a:rPr>
              <a:t>we have three unknowns, the two tensions and the acceleration “a.”  </a:t>
            </a:r>
            <a:r>
              <a:rPr lang="en-US" altLang="en-US" sz="2000" dirty="0">
                <a:solidFill>
                  <a:srgbClr val="152CC2"/>
                </a:solidFill>
                <a:latin typeface="+mj-lt"/>
                <a:ea typeface="Palatino Linotype" charset="0"/>
                <a:cs typeface="Palatino Linotype" charset="0"/>
              </a:rPr>
              <a:t>We need another equation</a:t>
            </a:r>
            <a:r>
              <a:rPr lang="en-US" altLang="en-US" sz="2000" dirty="0">
                <a:solidFill>
                  <a:schemeClr val="tx1"/>
                </a:solidFill>
                <a:latin typeface="+mj-lt"/>
                <a:ea typeface="Palatino Linotype" charset="0"/>
                <a:cs typeface="Palatino Linotype" charset="0"/>
              </a:rPr>
              <a:t>.  </a:t>
            </a:r>
            <a:r>
              <a:rPr lang="en-US" altLang="en-US" sz="2000" dirty="0">
                <a:solidFill>
                  <a:srgbClr val="152CC2"/>
                </a:solidFill>
                <a:latin typeface="+mj-lt"/>
                <a:ea typeface="Palatino Linotype" charset="0"/>
                <a:cs typeface="Palatino Linotype" charset="0"/>
              </a:rPr>
              <a:t>ENTER SUMMING THE TORQUES ABOUT THE PULLEY’S CENTER OF MASS</a:t>
            </a:r>
            <a:r>
              <a:rPr lang="en-US" altLang="en-US" sz="2000" dirty="0">
                <a:solidFill>
                  <a:schemeClr val="tx1"/>
                </a:solidFill>
                <a:latin typeface="+mj-lt"/>
                <a:ea typeface="Palatino Linotype" charset="0"/>
                <a:cs typeface="Palatino Linotype" charset="0"/>
              </a:rPr>
              <a:t>.  </a:t>
            </a:r>
          </a:p>
        </p:txBody>
      </p:sp>
      <p:sp>
        <p:nvSpPr>
          <p:cNvPr id="145444" name="Rectangle 36"/>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graphicFrame>
        <p:nvGraphicFramePr>
          <p:cNvPr id="2" name="Object 1">
            <a:extLst>
              <a:ext uri="{FF2B5EF4-FFF2-40B4-BE49-F238E27FC236}">
                <a16:creationId xmlns:a16="http://schemas.microsoft.com/office/drawing/2014/main" id="{F4A64A34-9B13-224E-91E3-5F5ED8A55E69}"/>
              </a:ext>
            </a:extLst>
          </p:cNvPr>
          <p:cNvGraphicFramePr>
            <a:graphicFrameLocks noChangeAspect="1"/>
          </p:cNvGraphicFramePr>
          <p:nvPr>
            <p:extLst>
              <p:ext uri="{D42A27DB-BD31-4B8C-83A1-F6EECF244321}">
                <p14:modId xmlns:p14="http://schemas.microsoft.com/office/powerpoint/2010/main" val="2165537895"/>
              </p:ext>
            </p:extLst>
          </p:nvPr>
        </p:nvGraphicFramePr>
        <p:xfrm>
          <a:off x="1364107" y="690638"/>
          <a:ext cx="362689" cy="405358"/>
        </p:xfrm>
        <a:graphic>
          <a:graphicData uri="http://schemas.openxmlformats.org/presentationml/2006/ole">
            <mc:AlternateContent xmlns:mc="http://schemas.openxmlformats.org/markup-compatibility/2006">
              <mc:Choice xmlns:v="urn:schemas-microsoft-com:vml" Requires="v">
                <p:oleObj spid="_x0000_s12566" r:id="rId17" imgW="215900" imgH="241300" progId="Equation.DSMT4">
                  <p:embed/>
                </p:oleObj>
              </mc:Choice>
              <mc:Fallback>
                <p:oleObj r:id="rId17" imgW="215900" imgH="241300" progId="Equation.DSMT4">
                  <p:embed/>
                  <p:pic>
                    <p:nvPicPr>
                      <p:cNvPr id="0" name=""/>
                      <p:cNvPicPr/>
                      <p:nvPr/>
                    </p:nvPicPr>
                    <p:blipFill>
                      <a:blip r:embed="rId18"/>
                      <a:stretch>
                        <a:fillRect/>
                      </a:stretch>
                    </p:blipFill>
                    <p:spPr>
                      <a:xfrm>
                        <a:off x="1364107" y="690638"/>
                        <a:ext cx="362689" cy="405358"/>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id="{47A430C7-040F-B14A-9889-C82784B6745D}"/>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33.) </a:t>
            </a:r>
          </a:p>
        </p:txBody>
      </p:sp>
    </p:spTree>
    <p:extLst>
      <p:ext uri="{BB962C8B-B14F-4D97-AF65-F5344CB8AC3E}">
        <p14:creationId xmlns:p14="http://schemas.microsoft.com/office/powerpoint/2010/main" val="419265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5438"/>
                                        </p:tgtEl>
                                        <p:attrNameLst>
                                          <p:attrName>style.visibility</p:attrName>
                                        </p:attrNameLst>
                                      </p:cBhvr>
                                      <p:to>
                                        <p:strVal val="visible"/>
                                      </p:to>
                                    </p:set>
                                    <p:animEffect transition="in" filter="dissolve">
                                      <p:cBhvr>
                                        <p:cTn id="7" dur="500"/>
                                        <p:tgtEl>
                                          <p:spTgt spid="1454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45438"/>
                                        </p:tgtEl>
                                        <p:attrNameLst>
                                          <p:attrName>style.visibility</p:attrName>
                                        </p:attrNameLst>
                                      </p:cBhvr>
                                      <p:to>
                                        <p:strVal val="visible"/>
                                      </p:to>
                                    </p:set>
                                    <p:animEffect transition="in" filter="dissolve">
                                      <p:cBhvr>
                                        <p:cTn id="12" dur="500"/>
                                        <p:tgtEl>
                                          <p:spTgt spid="14543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5439"/>
                                        </p:tgtEl>
                                        <p:attrNameLst>
                                          <p:attrName>style.visibility</p:attrName>
                                        </p:attrNameLst>
                                      </p:cBhvr>
                                      <p:to>
                                        <p:strVal val="visible"/>
                                      </p:to>
                                    </p:set>
                                    <p:animEffect transition="in" filter="dissolve">
                                      <p:cBhvr>
                                        <p:cTn id="15" dur="500"/>
                                        <p:tgtEl>
                                          <p:spTgt spid="14543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5440"/>
                                        </p:tgtEl>
                                        <p:attrNameLst>
                                          <p:attrName>style.visibility</p:attrName>
                                        </p:attrNameLst>
                                      </p:cBhvr>
                                      <p:to>
                                        <p:strVal val="visible"/>
                                      </p:to>
                                    </p:set>
                                    <p:animEffect transition="in" filter="dissolve">
                                      <p:cBhvr>
                                        <p:cTn id="18" dur="500"/>
                                        <p:tgtEl>
                                          <p:spTgt spid="145440"/>
                                        </p:tgtEl>
                                      </p:cBhvr>
                                    </p:animEffect>
                                  </p:childTnLst>
                                </p:cTn>
                              </p:par>
                              <p:par>
                                <p:cTn id="19" presetID="9" presetClass="entr" presetSubtype="0" fill="hold" nodeType="withEffect">
                                  <p:stCondLst>
                                    <p:cond delay="0"/>
                                  </p:stCondLst>
                                  <p:childTnLst>
                                    <p:set>
                                      <p:cBhvr>
                                        <p:cTn id="20" dur="1" fill="hold">
                                          <p:stCondLst>
                                            <p:cond delay="0"/>
                                          </p:stCondLst>
                                        </p:cTn>
                                        <p:tgtEl>
                                          <p:spTgt spid="145413"/>
                                        </p:tgtEl>
                                        <p:attrNameLst>
                                          <p:attrName>style.visibility</p:attrName>
                                        </p:attrNameLst>
                                      </p:cBhvr>
                                      <p:to>
                                        <p:strVal val="visible"/>
                                      </p:to>
                                    </p:set>
                                    <p:animEffect transition="in" filter="dissolve">
                                      <p:cBhvr>
                                        <p:cTn id="21" dur="500"/>
                                        <p:tgtEl>
                                          <p:spTgt spid="145413"/>
                                        </p:tgtEl>
                                      </p:cBhvr>
                                    </p:animEffect>
                                  </p:childTnLst>
                                </p:cTn>
                              </p:par>
                              <p:par>
                                <p:cTn id="22" presetID="9" presetClass="entr" presetSubtype="0" fill="hold" nodeType="withEffect">
                                  <p:stCondLst>
                                    <p:cond delay="0"/>
                                  </p:stCondLst>
                                  <p:childTnLst>
                                    <p:set>
                                      <p:cBhvr>
                                        <p:cTn id="23" dur="1" fill="hold">
                                          <p:stCondLst>
                                            <p:cond delay="0"/>
                                          </p:stCondLst>
                                        </p:cTn>
                                        <p:tgtEl>
                                          <p:spTgt spid="145414"/>
                                        </p:tgtEl>
                                        <p:attrNameLst>
                                          <p:attrName>style.visibility</p:attrName>
                                        </p:attrNameLst>
                                      </p:cBhvr>
                                      <p:to>
                                        <p:strVal val="visible"/>
                                      </p:to>
                                    </p:set>
                                    <p:animEffect transition="in" filter="dissolve">
                                      <p:cBhvr>
                                        <p:cTn id="24" dur="500"/>
                                        <p:tgtEl>
                                          <p:spTgt spid="14541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45441"/>
                                        </p:tgtEl>
                                        <p:attrNameLst>
                                          <p:attrName>style.visibility</p:attrName>
                                        </p:attrNameLst>
                                      </p:cBhvr>
                                      <p:to>
                                        <p:strVal val="visible"/>
                                      </p:to>
                                    </p:set>
                                    <p:animEffect transition="in" filter="dissolve">
                                      <p:cBhvr>
                                        <p:cTn id="29" dur="500"/>
                                        <p:tgtEl>
                                          <p:spTgt spid="145441"/>
                                        </p:tgtEl>
                                      </p:cBhvr>
                                    </p:animEffect>
                                  </p:childTnLst>
                                </p:cTn>
                              </p:par>
                              <p:par>
                                <p:cTn id="30" presetID="9" presetClass="entr" presetSubtype="0" fill="hold" nodeType="withEffect">
                                  <p:stCondLst>
                                    <p:cond delay="0"/>
                                  </p:stCondLst>
                                  <p:childTnLst>
                                    <p:set>
                                      <p:cBhvr>
                                        <p:cTn id="31" dur="1" fill="hold">
                                          <p:stCondLst>
                                            <p:cond delay="0"/>
                                          </p:stCondLst>
                                        </p:cTn>
                                        <p:tgtEl>
                                          <p:spTgt spid="145415"/>
                                        </p:tgtEl>
                                        <p:attrNameLst>
                                          <p:attrName>style.visibility</p:attrName>
                                        </p:attrNameLst>
                                      </p:cBhvr>
                                      <p:to>
                                        <p:strVal val="visible"/>
                                      </p:to>
                                    </p:set>
                                    <p:animEffect transition="in" filter="dissolve">
                                      <p:cBhvr>
                                        <p:cTn id="32" dur="500"/>
                                        <p:tgtEl>
                                          <p:spTgt spid="1454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5411"/>
                                        </p:tgtEl>
                                        <p:attrNameLst>
                                          <p:attrName>style.visibility</p:attrName>
                                        </p:attrNameLst>
                                      </p:cBhvr>
                                      <p:to>
                                        <p:strVal val="visible"/>
                                      </p:to>
                                    </p:set>
                                    <p:animEffect transition="in" filter="dissolve">
                                      <p:cBhvr>
                                        <p:cTn id="37" dur="500"/>
                                        <p:tgtEl>
                                          <p:spTgt spid="1454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5442"/>
                                        </p:tgtEl>
                                        <p:attrNameLst>
                                          <p:attrName>style.visibility</p:attrName>
                                        </p:attrNameLst>
                                      </p:cBhvr>
                                      <p:to>
                                        <p:strVal val="visible"/>
                                      </p:to>
                                    </p:set>
                                    <p:animEffect transition="in" filter="dissolve">
                                      <p:cBhvr>
                                        <p:cTn id="42" dur="500"/>
                                        <p:tgtEl>
                                          <p:spTgt spid="145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38" grpId="0" animBg="1"/>
      <p:bldP spid="145438" grpId="1" animBg="1"/>
      <p:bldP spid="145439" grpId="0" animBg="1"/>
      <p:bldP spid="145440" grpId="0" animBg="1"/>
      <p:bldP spid="145441" grpId="0"/>
      <p:bldP spid="1454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58" name="Object 2"/>
          <p:cNvGraphicFramePr>
            <a:graphicFrameLocks noChangeAspect="1"/>
          </p:cNvGraphicFramePr>
          <p:nvPr>
            <p:extLst>
              <p:ext uri="{D42A27DB-BD31-4B8C-83A1-F6EECF244321}">
                <p14:modId xmlns:p14="http://schemas.microsoft.com/office/powerpoint/2010/main" val="2063014190"/>
              </p:ext>
            </p:extLst>
          </p:nvPr>
        </p:nvGraphicFramePr>
        <p:xfrm>
          <a:off x="1342497" y="2023020"/>
          <a:ext cx="1977172" cy="342899"/>
        </p:xfrm>
        <a:graphic>
          <a:graphicData uri="http://schemas.openxmlformats.org/presentationml/2006/ole">
            <mc:AlternateContent xmlns:mc="http://schemas.openxmlformats.org/markup-compatibility/2006">
              <mc:Choice xmlns:v="urn:schemas-microsoft-com:vml" Requires="v">
                <p:oleObj spid="_x0000_s13473" name="Equation" r:id="rId4" imgW="1168400" imgH="203200" progId="Equation.DSMT4">
                  <p:embed/>
                </p:oleObj>
              </mc:Choice>
              <mc:Fallback>
                <p:oleObj name="Equation" r:id="rId4" imgW="1168400" imgH="203200" progId="Equation.DSMT4">
                  <p:embed/>
                  <p:pic>
                    <p:nvPicPr>
                      <p:cNvPr id="14745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2497" y="2023020"/>
                        <a:ext cx="1977172" cy="342899"/>
                      </a:xfrm>
                      <a:prstGeom prst="rect">
                        <a:avLst/>
                      </a:prstGeom>
                      <a:noFill/>
                      <a:ln>
                        <a:noFill/>
                      </a:ln>
                      <a:effectLst/>
                    </p:spPr>
                  </p:pic>
                </p:oleObj>
              </mc:Fallback>
            </mc:AlternateContent>
          </a:graphicData>
        </a:graphic>
      </p:graphicFrame>
      <p:sp>
        <p:nvSpPr>
          <p:cNvPr id="147464" name="Text Box 25"/>
          <p:cNvSpPr txBox="1">
            <a:spLocks/>
          </p:cNvSpPr>
          <p:nvPr/>
        </p:nvSpPr>
        <p:spPr bwMode="auto">
          <a:xfrm>
            <a:off x="4986337" y="444546"/>
            <a:ext cx="28086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err="1">
                <a:latin typeface="+mj-lt"/>
                <a:ea typeface="Palatino Linotype" charset="0"/>
                <a:cs typeface="Palatino Linotype" charset="0"/>
              </a:rPr>
              <a:t>f.b.d</a:t>
            </a:r>
            <a:r>
              <a:rPr lang="en-US" altLang="en-US" sz="1800" dirty="0">
                <a:latin typeface="+mj-lt"/>
                <a:ea typeface="Palatino Linotype" charset="0"/>
                <a:cs typeface="Palatino Linotype" charset="0"/>
              </a:rPr>
              <a:t>. on pulley (ignoring forces at the pin):</a:t>
            </a:r>
          </a:p>
        </p:txBody>
      </p:sp>
      <p:sp>
        <p:nvSpPr>
          <p:cNvPr id="147465" name="Line 28"/>
          <p:cNvSpPr>
            <a:spLocks noChangeShapeType="1"/>
          </p:cNvSpPr>
          <p:nvPr/>
        </p:nvSpPr>
        <p:spPr bwMode="auto">
          <a:xfrm>
            <a:off x="6423343" y="1958442"/>
            <a:ext cx="0" cy="75438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sp>
        <p:nvSpPr>
          <p:cNvPr id="147466" name="Line 29"/>
          <p:cNvSpPr>
            <a:spLocks noChangeShapeType="1"/>
          </p:cNvSpPr>
          <p:nvPr/>
        </p:nvSpPr>
        <p:spPr bwMode="auto">
          <a:xfrm>
            <a:off x="7726363" y="2027022"/>
            <a:ext cx="0" cy="61722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20"/>
          </a:p>
        </p:txBody>
      </p:sp>
      <p:graphicFrame>
        <p:nvGraphicFramePr>
          <p:cNvPr id="147459" name="Object 3"/>
          <p:cNvGraphicFramePr>
            <a:graphicFrameLocks noChangeAspect="1"/>
          </p:cNvGraphicFramePr>
          <p:nvPr/>
        </p:nvGraphicFramePr>
        <p:xfrm>
          <a:off x="7794943" y="2164182"/>
          <a:ext cx="300038" cy="342900"/>
        </p:xfrm>
        <a:graphic>
          <a:graphicData uri="http://schemas.openxmlformats.org/presentationml/2006/ole">
            <mc:AlternateContent xmlns:mc="http://schemas.openxmlformats.org/markup-compatibility/2006">
              <mc:Choice xmlns:v="urn:schemas-microsoft-com:vml" Requires="v">
                <p:oleObj spid="_x0000_s13474" name="Equation" r:id="rId6" imgW="177800" imgH="203200" progId="Equation.DSMT4">
                  <p:embed/>
                </p:oleObj>
              </mc:Choice>
              <mc:Fallback>
                <p:oleObj name="Equation" r:id="rId6" imgW="177800" imgH="203200" progId="Equation.DSMT4">
                  <p:embed/>
                  <p:pic>
                    <p:nvPicPr>
                      <p:cNvPr id="14745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4943" y="2164182"/>
                        <a:ext cx="30003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7467" name="Text Box 32"/>
          <p:cNvSpPr txBox="1">
            <a:spLocks/>
          </p:cNvSpPr>
          <p:nvPr/>
        </p:nvSpPr>
        <p:spPr bwMode="auto">
          <a:xfrm>
            <a:off x="409075" y="716310"/>
            <a:ext cx="15773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So:</a:t>
            </a:r>
          </a:p>
        </p:txBody>
      </p:sp>
      <p:sp>
        <p:nvSpPr>
          <p:cNvPr id="147468" name="Text Box 34"/>
          <p:cNvSpPr txBox="1">
            <a:spLocks/>
          </p:cNvSpPr>
          <p:nvPr/>
        </p:nvSpPr>
        <p:spPr bwMode="auto">
          <a:xfrm>
            <a:off x="266704" y="3261462"/>
            <a:ext cx="861059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At this point</a:t>
            </a:r>
            <a:r>
              <a:rPr lang="en-US" altLang="en-US" sz="2000" dirty="0">
                <a:latin typeface="Times New Roman" panose="02020603050405020304" pitchFamily="18" charset="0"/>
                <a:ea typeface="Palatino Linotype" charset="0"/>
                <a:cs typeface="Times New Roman" panose="02020603050405020304" pitchFamily="18" charset="0"/>
              </a:rPr>
              <a:t>, we have </a:t>
            </a:r>
            <a:r>
              <a:rPr lang="en-US" altLang="en-US" sz="2000" dirty="0">
                <a:solidFill>
                  <a:srgbClr val="152CC2"/>
                </a:solidFill>
                <a:latin typeface="Times New Roman" panose="02020603050405020304" pitchFamily="18" charset="0"/>
                <a:ea typeface="Palatino Linotype" charset="0"/>
                <a:cs typeface="Times New Roman" panose="02020603050405020304" pitchFamily="18" charset="0"/>
              </a:rPr>
              <a:t>FOUR unknowns</a:t>
            </a:r>
            <a:r>
              <a:rPr lang="en-US" altLang="en-US" sz="2000" dirty="0">
                <a:latin typeface="Times New Roman" panose="02020603050405020304" pitchFamily="18" charset="0"/>
                <a:ea typeface="Palatino Linotype" charset="0"/>
                <a:cs typeface="Times New Roman" panose="02020603050405020304" pitchFamily="18" charset="0"/>
              </a:rPr>
              <a:t>, the two tensions, the acceleration “a” and the angular acceleration 𝛂.  Once again, we need another equation.  That relationship connects the angular acceleration about the pulley’s center of mass to the translational acceleration of a point on the pulley’s edge (this will be the same as the translational acceleration of the string and, hence, the masses).  In other words, we need:  </a:t>
            </a:r>
          </a:p>
        </p:txBody>
      </p:sp>
      <p:graphicFrame>
        <p:nvGraphicFramePr>
          <p:cNvPr id="147462" name="Object 6"/>
          <p:cNvGraphicFramePr>
            <a:graphicFrameLocks noChangeAspect="1"/>
          </p:cNvGraphicFramePr>
          <p:nvPr>
            <p:extLst>
              <p:ext uri="{D42A27DB-BD31-4B8C-83A1-F6EECF244321}">
                <p14:modId xmlns:p14="http://schemas.microsoft.com/office/powerpoint/2010/main" val="3444533174"/>
              </p:ext>
            </p:extLst>
          </p:nvPr>
        </p:nvGraphicFramePr>
        <p:xfrm>
          <a:off x="3957638" y="5327374"/>
          <a:ext cx="1146925" cy="382308"/>
        </p:xfrm>
        <a:graphic>
          <a:graphicData uri="http://schemas.openxmlformats.org/presentationml/2006/ole">
            <mc:AlternateContent xmlns:mc="http://schemas.openxmlformats.org/markup-compatibility/2006">
              <mc:Choice xmlns:v="urn:schemas-microsoft-com:vml" Requires="v">
                <p:oleObj spid="_x0000_s13475" name="Equation" r:id="rId8" imgW="609600" imgH="203200" progId="Equation.DSMT4">
                  <p:embed/>
                </p:oleObj>
              </mc:Choice>
              <mc:Fallback>
                <p:oleObj name="Equation" r:id="rId8" imgW="609600" imgH="203200" progId="Equation.DSMT4">
                  <p:embed/>
                  <p:pic>
                    <p:nvPicPr>
                      <p:cNvPr id="147462" name="Object 6"/>
                      <p:cNvPicPr>
                        <a:picLocks noChangeAspect="1" noChangeArrowheads="1"/>
                      </p:cNvPicPr>
                      <p:nvPr/>
                    </p:nvPicPr>
                    <p:blipFill>
                      <a:blip r:embed="rId9"/>
                      <a:srcRect/>
                      <a:stretch>
                        <a:fillRect/>
                      </a:stretch>
                    </p:blipFill>
                    <p:spPr bwMode="auto">
                      <a:xfrm>
                        <a:off x="3957638" y="5327374"/>
                        <a:ext cx="1146925" cy="382308"/>
                      </a:xfrm>
                      <a:prstGeom prst="rect">
                        <a:avLst/>
                      </a:prstGeom>
                      <a:noFill/>
                      <a:ln>
                        <a:noFill/>
                      </a:ln>
                      <a:effectLst/>
                    </p:spPr>
                  </p:pic>
                </p:oleObj>
              </mc:Fallback>
            </mc:AlternateContent>
          </a:graphicData>
        </a:graphic>
      </p:graphicFrame>
      <p:sp>
        <p:nvSpPr>
          <p:cNvPr id="147469" name="Oval 37"/>
          <p:cNvSpPr>
            <a:spLocks/>
          </p:cNvSpPr>
          <p:nvPr/>
        </p:nvSpPr>
        <p:spPr bwMode="auto">
          <a:xfrm>
            <a:off x="6423343" y="1272642"/>
            <a:ext cx="1303020" cy="1303020"/>
          </a:xfrm>
          <a:prstGeom prst="ellipse">
            <a:avLst/>
          </a:prstGeom>
          <a:solidFill>
            <a:srgbClr val="FF151E"/>
          </a:solidFill>
          <a:ln w="25400">
            <a:solidFill>
              <a:srgbClr val="000000"/>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graphicFrame>
        <p:nvGraphicFramePr>
          <p:cNvPr id="147463" name="Object 7"/>
          <p:cNvGraphicFramePr>
            <a:graphicFrameLocks noChangeAspect="1"/>
          </p:cNvGraphicFramePr>
          <p:nvPr/>
        </p:nvGraphicFramePr>
        <p:xfrm>
          <a:off x="6033294" y="2232762"/>
          <a:ext cx="257175" cy="342900"/>
        </p:xfrm>
        <a:graphic>
          <a:graphicData uri="http://schemas.openxmlformats.org/presentationml/2006/ole">
            <mc:AlternateContent xmlns:mc="http://schemas.openxmlformats.org/markup-compatibility/2006">
              <mc:Choice xmlns:v="urn:schemas-microsoft-com:vml" Requires="v">
                <p:oleObj spid="_x0000_s13476" name="Equation" r:id="rId10" imgW="152400" imgH="203200" progId="Equation.DSMT4">
                  <p:embed/>
                </p:oleObj>
              </mc:Choice>
              <mc:Fallback>
                <p:oleObj name="Equation" r:id="rId10" imgW="152400" imgH="203200" progId="Equation.DSMT4">
                  <p:embed/>
                  <p:pic>
                    <p:nvPicPr>
                      <p:cNvPr id="147463"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33294" y="2232762"/>
                        <a:ext cx="2571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7471" name="Rectangle 15"/>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mc:AlternateContent xmlns:mc="http://schemas.openxmlformats.org/markup-compatibility/2006" xmlns:a14="http://schemas.microsoft.com/office/drawing/2010/main">
        <mc:Choice Requires="a14">
          <p:sp>
            <p:nvSpPr>
              <p:cNvPr id="2" name="TextBox 1"/>
              <p:cNvSpPr txBox="1"/>
              <p:nvPr/>
            </p:nvSpPr>
            <p:spPr>
              <a:xfrm>
                <a:off x="949853" y="1487141"/>
                <a:ext cx="82772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400" i="1" smtClean="0">
                          <a:latin typeface="Cambria Math" charset="0"/>
                          <a:ea typeface="Cambria Math" charset="0"/>
                          <a:cs typeface="Cambria Math" charset="0"/>
                        </a:rPr>
                        <m:t>Σ</m:t>
                      </m:r>
                      <m:sSub>
                        <m:sSubPr>
                          <m:ctrlPr>
                            <a:rPr lang="en-US" sz="2400" i="1" smtClean="0">
                              <a:latin typeface="Cambria Math" panose="02040503050406030204" pitchFamily="18" charset="0"/>
                              <a:ea typeface="Cambria Math" charset="0"/>
                              <a:cs typeface="Cambria Math" charset="0"/>
                            </a:rPr>
                          </m:ctrlPr>
                        </m:sSubPr>
                        <m:e>
                          <m:r>
                            <a:rPr lang="en-US" sz="2400" i="1" smtClean="0">
                              <a:latin typeface="Cambria Math" charset="0"/>
                              <a:ea typeface="Cambria Math" charset="0"/>
                              <a:cs typeface="Cambria Math" charset="0"/>
                            </a:rPr>
                            <m:t>𝜏</m:t>
                          </m:r>
                        </m:e>
                        <m:sub>
                          <m:r>
                            <a:rPr lang="en-US" sz="2400" b="0" i="1" smtClean="0">
                              <a:latin typeface="Cambria Math" charset="0"/>
                              <a:ea typeface="Cambria Math" charset="0"/>
                              <a:cs typeface="Cambria Math" charset="0"/>
                            </a:rPr>
                            <m:t>𝐶𝑀</m:t>
                          </m:r>
                        </m:sub>
                      </m:sSub>
                      <m:r>
                        <a:rPr lang="en-US" sz="2400" b="0" i="1" smtClean="0">
                          <a:latin typeface="Cambria Math" charset="0"/>
                          <a:ea typeface="Cambria Math" charset="0"/>
                          <a:cs typeface="Cambria Math" charset="0"/>
                        </a:rPr>
                        <m:t>:</m:t>
                      </m:r>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949853" y="1487141"/>
                <a:ext cx="827727" cy="369332"/>
              </a:xfrm>
              <a:prstGeom prst="rect">
                <a:avLst/>
              </a:prstGeom>
              <a:blipFill>
                <a:blip r:embed="rId12"/>
                <a:stretch>
                  <a:fillRect l="-6061" r="-3030" b="-13333"/>
                </a:stretch>
              </a:blipFill>
            </p:spPr>
            <p:txBody>
              <a:bodyPr/>
              <a:lstStyle/>
              <a:p>
                <a:r>
                  <a:rPr lang="en-US">
                    <a:noFill/>
                  </a:rPr>
                  <a:t> </a:t>
                </a:r>
              </a:p>
            </p:txBody>
          </p:sp>
        </mc:Fallback>
      </mc:AlternateContent>
      <p:sp>
        <p:nvSpPr>
          <p:cNvPr id="3" name="TextBox 2"/>
          <p:cNvSpPr txBox="1"/>
          <p:nvPr/>
        </p:nvSpPr>
        <p:spPr>
          <a:xfrm>
            <a:off x="2315476" y="976175"/>
            <a:ext cx="2955845" cy="646331"/>
          </a:xfrm>
          <a:prstGeom prst="rect">
            <a:avLst/>
          </a:prstGeom>
          <a:noFill/>
        </p:spPr>
        <p:txBody>
          <a:bodyPr wrap="square" rtlCol="0">
            <a:spAutoFit/>
          </a:bodyPr>
          <a:lstStyle/>
          <a:p>
            <a:r>
              <a:rPr lang="en-US" dirty="0">
                <a:solidFill>
                  <a:schemeClr val="accent1"/>
                </a:solidFill>
                <a:latin typeface="+mj-lt"/>
                <a:ea typeface="Palatino Linotype" charset="0"/>
                <a:cs typeface="Palatino Linotype" charset="0"/>
              </a:rPr>
              <a:t>Has to be negative because it’s rotating clockwise!</a:t>
            </a:r>
          </a:p>
        </p:txBody>
      </p:sp>
      <p:cxnSp>
        <p:nvCxnSpPr>
          <p:cNvPr id="5" name="Straight Arrow Connector 4"/>
          <p:cNvCxnSpPr>
            <a:cxnSpLocks/>
          </p:cNvCxnSpPr>
          <p:nvPr/>
        </p:nvCxnSpPr>
        <p:spPr>
          <a:xfrm flipH="1">
            <a:off x="2707681" y="1622506"/>
            <a:ext cx="563629" cy="461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D7A829E-08D1-334B-94F0-CAA0CFBD42F2}"/>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34.) </a:t>
            </a:r>
          </a:p>
        </p:txBody>
      </p:sp>
    </p:spTree>
    <p:extLst>
      <p:ext uri="{BB962C8B-B14F-4D97-AF65-F5344CB8AC3E}">
        <p14:creationId xmlns:p14="http://schemas.microsoft.com/office/powerpoint/2010/main" val="111592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7458"/>
                                        </p:tgtEl>
                                        <p:attrNameLst>
                                          <p:attrName>style.visibility</p:attrName>
                                        </p:attrNameLst>
                                      </p:cBhvr>
                                      <p:to>
                                        <p:strVal val="visible"/>
                                      </p:to>
                                    </p:set>
                                    <p:animEffect transition="in" filter="dissolve">
                                      <p:cBhvr>
                                        <p:cTn id="12" dur="500"/>
                                        <p:tgtEl>
                                          <p:spTgt spid="14745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7468"/>
                                        </p:tgtEl>
                                        <p:attrNameLst>
                                          <p:attrName>style.visibility</p:attrName>
                                        </p:attrNameLst>
                                      </p:cBhvr>
                                      <p:to>
                                        <p:strVal val="visible"/>
                                      </p:to>
                                    </p:set>
                                    <p:animEffect transition="in" filter="dissolve">
                                      <p:cBhvr>
                                        <p:cTn id="25" dur="500"/>
                                        <p:tgtEl>
                                          <p:spTgt spid="14746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47462"/>
                                        </p:tgtEl>
                                        <p:attrNameLst>
                                          <p:attrName>style.visibility</p:attrName>
                                        </p:attrNameLst>
                                      </p:cBhvr>
                                      <p:to>
                                        <p:strVal val="visible"/>
                                      </p:to>
                                    </p:set>
                                    <p:animEffect transition="in" filter="dissolve">
                                      <p:cBhvr>
                                        <p:cTn id="30" dur="500"/>
                                        <p:tgtEl>
                                          <p:spTgt spid="147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8" grpId="0"/>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06" name="Object 2"/>
          <p:cNvGraphicFramePr>
            <a:graphicFrameLocks noChangeAspect="1"/>
          </p:cNvGraphicFramePr>
          <p:nvPr>
            <p:extLst>
              <p:ext uri="{D42A27DB-BD31-4B8C-83A1-F6EECF244321}">
                <p14:modId xmlns:p14="http://schemas.microsoft.com/office/powerpoint/2010/main" val="1577037825"/>
              </p:ext>
            </p:extLst>
          </p:nvPr>
        </p:nvGraphicFramePr>
        <p:xfrm>
          <a:off x="1050607" y="2197301"/>
          <a:ext cx="2370725" cy="411480"/>
        </p:xfrm>
        <a:graphic>
          <a:graphicData uri="http://schemas.openxmlformats.org/presentationml/2006/ole">
            <mc:AlternateContent xmlns:mc="http://schemas.openxmlformats.org/markup-compatibility/2006">
              <mc:Choice xmlns:v="urn:schemas-microsoft-com:vml" Requires="v">
                <p:oleObj spid="_x0000_s14537" name="Equation" r:id="rId4" imgW="1168400" imgH="203200" progId="Equation.DSMT4">
                  <p:embed/>
                </p:oleObj>
              </mc:Choice>
              <mc:Fallback>
                <p:oleObj name="Equation" r:id="rId4" imgW="1168400" imgH="203200" progId="Equation.DSMT4">
                  <p:embed/>
                  <p:pic>
                    <p:nvPicPr>
                      <p:cNvPr id="14950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607" y="2197301"/>
                        <a:ext cx="2370725" cy="411480"/>
                      </a:xfrm>
                      <a:prstGeom prst="rect">
                        <a:avLst/>
                      </a:prstGeom>
                      <a:noFill/>
                      <a:ln>
                        <a:noFill/>
                      </a:ln>
                      <a:effectLst/>
                    </p:spPr>
                  </p:pic>
                </p:oleObj>
              </mc:Fallback>
            </mc:AlternateContent>
          </a:graphicData>
        </a:graphic>
      </p:graphicFrame>
      <p:sp>
        <p:nvSpPr>
          <p:cNvPr id="149511" name="Text Box 3"/>
          <p:cNvSpPr txBox="1">
            <a:spLocks/>
          </p:cNvSpPr>
          <p:nvPr/>
        </p:nvSpPr>
        <p:spPr bwMode="auto">
          <a:xfrm>
            <a:off x="227330" y="514979"/>
            <a:ext cx="5829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We now have </a:t>
            </a:r>
            <a:r>
              <a:rPr lang="en-US" altLang="en-US" sz="2000" dirty="0">
                <a:solidFill>
                  <a:srgbClr val="152CC2"/>
                </a:solidFill>
                <a:latin typeface="+mj-lt"/>
                <a:ea typeface="Palatino Linotype" charset="0"/>
                <a:cs typeface="Palatino Linotype" charset="0"/>
              </a:rPr>
              <a:t>four equations:</a:t>
            </a:r>
          </a:p>
        </p:txBody>
      </p:sp>
      <p:graphicFrame>
        <p:nvGraphicFramePr>
          <p:cNvPr id="149507" name="Object 3"/>
          <p:cNvGraphicFramePr>
            <a:graphicFrameLocks noChangeAspect="1"/>
          </p:cNvGraphicFramePr>
          <p:nvPr>
            <p:extLst>
              <p:ext uri="{D42A27DB-BD31-4B8C-83A1-F6EECF244321}">
                <p14:modId xmlns:p14="http://schemas.microsoft.com/office/powerpoint/2010/main" val="941252329"/>
              </p:ext>
            </p:extLst>
          </p:nvPr>
        </p:nvGraphicFramePr>
        <p:xfrm>
          <a:off x="5267960" y="2222701"/>
          <a:ext cx="1107996" cy="369332"/>
        </p:xfrm>
        <a:graphic>
          <a:graphicData uri="http://schemas.openxmlformats.org/presentationml/2006/ole">
            <mc:AlternateContent xmlns:mc="http://schemas.openxmlformats.org/markup-compatibility/2006">
              <mc:Choice xmlns:v="urn:schemas-microsoft-com:vml" Requires="v">
                <p:oleObj spid="_x0000_s14538" name="Equation" r:id="rId6" imgW="609600" imgH="203200" progId="Equation.DSMT4">
                  <p:embed/>
                </p:oleObj>
              </mc:Choice>
              <mc:Fallback>
                <p:oleObj name="Equation" r:id="rId6" imgW="609600" imgH="203200" progId="Equation.DSMT4">
                  <p:embed/>
                  <p:pic>
                    <p:nvPicPr>
                      <p:cNvPr id="14950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7960" y="2222701"/>
                        <a:ext cx="1107996" cy="369332"/>
                      </a:xfrm>
                      <a:prstGeom prst="rect">
                        <a:avLst/>
                      </a:prstGeom>
                      <a:noFill/>
                      <a:ln>
                        <a:noFill/>
                      </a:ln>
                      <a:effectLst/>
                    </p:spPr>
                  </p:pic>
                </p:oleObj>
              </mc:Fallback>
            </mc:AlternateContent>
          </a:graphicData>
        </a:graphic>
      </p:graphicFrame>
      <p:graphicFrame>
        <p:nvGraphicFramePr>
          <p:cNvPr id="149508" name="Object 4"/>
          <p:cNvGraphicFramePr>
            <a:graphicFrameLocks noChangeAspect="1"/>
          </p:cNvGraphicFramePr>
          <p:nvPr>
            <p:extLst>
              <p:ext uri="{D42A27DB-BD31-4B8C-83A1-F6EECF244321}">
                <p14:modId xmlns:p14="http://schemas.microsoft.com/office/powerpoint/2010/main" val="1491008490"/>
              </p:ext>
            </p:extLst>
          </p:nvPr>
        </p:nvGraphicFramePr>
        <p:xfrm>
          <a:off x="4992044" y="1036460"/>
          <a:ext cx="2892401" cy="886681"/>
        </p:xfrm>
        <a:graphic>
          <a:graphicData uri="http://schemas.openxmlformats.org/presentationml/2006/ole">
            <mc:AlternateContent xmlns:mc="http://schemas.openxmlformats.org/markup-compatibility/2006">
              <mc:Choice xmlns:v="urn:schemas-microsoft-com:vml" Requires="v">
                <p:oleObj spid="_x0000_s14539" name="Equation" r:id="rId8" imgW="1447800" imgH="444500" progId="Equation.DSMT4">
                  <p:embed/>
                </p:oleObj>
              </mc:Choice>
              <mc:Fallback>
                <p:oleObj name="Equation" r:id="rId8" imgW="1447800" imgH="444500" progId="Equation.DSMT4">
                  <p:embed/>
                  <p:pic>
                    <p:nvPicPr>
                      <p:cNvPr id="14950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2044" y="1036460"/>
                        <a:ext cx="2892401" cy="886681"/>
                      </a:xfrm>
                      <a:prstGeom prst="rect">
                        <a:avLst/>
                      </a:prstGeom>
                      <a:noFill/>
                      <a:ln>
                        <a:noFill/>
                      </a:ln>
                      <a:effectLst/>
                    </p:spPr>
                  </p:pic>
                </p:oleObj>
              </mc:Fallback>
            </mc:AlternateContent>
          </a:graphicData>
        </a:graphic>
      </p:graphicFrame>
      <p:graphicFrame>
        <p:nvGraphicFramePr>
          <p:cNvPr id="149509" name="Object 5"/>
          <p:cNvGraphicFramePr>
            <a:graphicFrameLocks noChangeAspect="1"/>
          </p:cNvGraphicFramePr>
          <p:nvPr>
            <p:extLst>
              <p:ext uri="{D42A27DB-BD31-4B8C-83A1-F6EECF244321}">
                <p14:modId xmlns:p14="http://schemas.microsoft.com/office/powerpoint/2010/main" val="3326110081"/>
              </p:ext>
            </p:extLst>
          </p:nvPr>
        </p:nvGraphicFramePr>
        <p:xfrm>
          <a:off x="805815" y="1012925"/>
          <a:ext cx="2742567" cy="861795"/>
        </p:xfrm>
        <a:graphic>
          <a:graphicData uri="http://schemas.openxmlformats.org/presentationml/2006/ole">
            <mc:AlternateContent xmlns:mc="http://schemas.openxmlformats.org/markup-compatibility/2006">
              <mc:Choice xmlns:v="urn:schemas-microsoft-com:vml" Requires="v">
                <p:oleObj spid="_x0000_s14540" name="Equation" r:id="rId10" imgW="1409700" imgH="444500" progId="Equation.DSMT4">
                  <p:embed/>
                </p:oleObj>
              </mc:Choice>
              <mc:Fallback>
                <p:oleObj name="Equation" r:id="rId10" imgW="1409700" imgH="444500" progId="Equation.DSMT4">
                  <p:embed/>
                  <p:pic>
                    <p:nvPicPr>
                      <p:cNvPr id="149509"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5815" y="1012925"/>
                        <a:ext cx="2742567" cy="861795"/>
                      </a:xfrm>
                      <a:prstGeom prst="rect">
                        <a:avLst/>
                      </a:prstGeom>
                      <a:noFill/>
                      <a:ln>
                        <a:noFill/>
                      </a:ln>
                      <a:effectLst/>
                    </p:spPr>
                  </p:pic>
                </p:oleObj>
              </mc:Fallback>
            </mc:AlternateContent>
          </a:graphicData>
        </a:graphic>
      </p:graphicFrame>
      <p:sp>
        <p:nvSpPr>
          <p:cNvPr id="149512" name="Text Box 16"/>
          <p:cNvSpPr txBox="1">
            <a:spLocks/>
          </p:cNvSpPr>
          <p:nvPr/>
        </p:nvSpPr>
        <p:spPr bwMode="auto">
          <a:xfrm>
            <a:off x="3700782" y="1484660"/>
            <a:ext cx="891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err="1"/>
              <a:t>Equ</a:t>
            </a:r>
            <a:r>
              <a:rPr lang="en-US" altLang="en-US" sz="1800" dirty="0"/>
              <a:t>. A</a:t>
            </a:r>
            <a:endParaRPr lang="en-US" altLang="en-US" sz="2160" dirty="0"/>
          </a:p>
        </p:txBody>
      </p:sp>
      <p:sp>
        <p:nvSpPr>
          <p:cNvPr id="149513" name="Text Box 17"/>
          <p:cNvSpPr txBox="1">
            <a:spLocks/>
          </p:cNvSpPr>
          <p:nvPr/>
        </p:nvSpPr>
        <p:spPr bwMode="auto">
          <a:xfrm>
            <a:off x="8163560" y="1519121"/>
            <a:ext cx="891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err="1"/>
              <a:t>Equ</a:t>
            </a:r>
            <a:r>
              <a:rPr lang="en-US" altLang="en-US" sz="1800" dirty="0"/>
              <a:t>. B</a:t>
            </a:r>
            <a:endParaRPr lang="en-US" altLang="en-US" sz="2160" dirty="0"/>
          </a:p>
        </p:txBody>
      </p:sp>
      <p:sp>
        <p:nvSpPr>
          <p:cNvPr id="149514" name="Text Box 18"/>
          <p:cNvSpPr txBox="1">
            <a:spLocks/>
          </p:cNvSpPr>
          <p:nvPr/>
        </p:nvSpPr>
        <p:spPr bwMode="auto">
          <a:xfrm>
            <a:off x="3642359" y="2178911"/>
            <a:ext cx="8026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dirty="0" err="1"/>
              <a:t>Equ</a:t>
            </a:r>
            <a:r>
              <a:rPr lang="en-US" altLang="en-US" sz="1800" dirty="0"/>
              <a:t>. C</a:t>
            </a:r>
            <a:endParaRPr lang="en-US" altLang="en-US" sz="2160" dirty="0"/>
          </a:p>
        </p:txBody>
      </p:sp>
      <p:sp>
        <p:nvSpPr>
          <p:cNvPr id="149515" name="Text Box 19"/>
          <p:cNvSpPr txBox="1">
            <a:spLocks/>
          </p:cNvSpPr>
          <p:nvPr/>
        </p:nvSpPr>
        <p:spPr bwMode="auto">
          <a:xfrm>
            <a:off x="6845300" y="2208413"/>
            <a:ext cx="891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800"/>
              <a:t>Equ. D</a:t>
            </a:r>
            <a:endParaRPr lang="en-US" altLang="en-US" sz="2160"/>
          </a:p>
        </p:txBody>
      </p:sp>
      <p:sp>
        <p:nvSpPr>
          <p:cNvPr id="149516" name="Rectangle 20"/>
          <p:cNvSpPr>
            <a:spLocks/>
          </p:cNvSpPr>
          <p:nvPr/>
        </p:nvSpPr>
        <p:spPr bwMode="auto">
          <a:xfrm>
            <a:off x="1527494" y="1468260"/>
            <a:ext cx="2948940" cy="41148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9517" name="Rectangle 21"/>
          <p:cNvSpPr>
            <a:spLocks/>
          </p:cNvSpPr>
          <p:nvPr/>
        </p:nvSpPr>
        <p:spPr bwMode="auto">
          <a:xfrm>
            <a:off x="5816600" y="1519121"/>
            <a:ext cx="3124200" cy="40402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9518" name="Rectangle 22"/>
          <p:cNvSpPr>
            <a:spLocks/>
          </p:cNvSpPr>
          <p:nvPr/>
        </p:nvSpPr>
        <p:spPr bwMode="auto">
          <a:xfrm>
            <a:off x="1016000" y="2154121"/>
            <a:ext cx="3365500" cy="44958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9519" name="Rectangle 23"/>
          <p:cNvSpPr>
            <a:spLocks/>
          </p:cNvSpPr>
          <p:nvPr/>
        </p:nvSpPr>
        <p:spPr bwMode="auto">
          <a:xfrm>
            <a:off x="5199380" y="2192221"/>
            <a:ext cx="2468880" cy="41148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149520" name="Text Box 24"/>
          <p:cNvSpPr txBox="1">
            <a:spLocks/>
          </p:cNvSpPr>
          <p:nvPr/>
        </p:nvSpPr>
        <p:spPr bwMode="auto">
          <a:xfrm>
            <a:off x="227330" y="2837365"/>
            <a:ext cx="5829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Substituting</a:t>
            </a:r>
            <a:r>
              <a:rPr lang="en-US" altLang="en-US" sz="2000" dirty="0">
                <a:solidFill>
                  <a:srgbClr val="152CC2"/>
                </a:solidFill>
                <a:latin typeface="+mj-lt"/>
                <a:ea typeface="Palatino Linotype" charset="0"/>
                <a:cs typeface="Palatino Linotype" charset="0"/>
              </a:rPr>
              <a:t> </a:t>
            </a:r>
            <a:r>
              <a:rPr lang="en-US" altLang="en-US" sz="2000" dirty="0" err="1">
                <a:solidFill>
                  <a:schemeClr val="tx1"/>
                </a:solidFill>
                <a:latin typeface="+mj-lt"/>
                <a:ea typeface="Palatino Linotype" charset="0"/>
                <a:cs typeface="Palatino Linotype" charset="0"/>
              </a:rPr>
              <a:t>Equ</a:t>
            </a:r>
            <a:r>
              <a:rPr lang="en-US" altLang="en-US" sz="2000" dirty="0">
                <a:solidFill>
                  <a:schemeClr val="tx1"/>
                </a:solidFill>
                <a:latin typeface="+mj-lt"/>
                <a:ea typeface="Palatino Linotype" charset="0"/>
                <a:cs typeface="Palatino Linotype" charset="0"/>
              </a:rPr>
              <a:t>. A, B and D into C, we get:</a:t>
            </a:r>
          </a:p>
        </p:txBody>
      </p:sp>
      <p:graphicFrame>
        <p:nvGraphicFramePr>
          <p:cNvPr id="149510" name="Object 6"/>
          <p:cNvGraphicFramePr>
            <a:graphicFrameLocks noChangeAspect="1"/>
          </p:cNvGraphicFramePr>
          <p:nvPr>
            <p:extLst>
              <p:ext uri="{D42A27DB-BD31-4B8C-83A1-F6EECF244321}">
                <p14:modId xmlns:p14="http://schemas.microsoft.com/office/powerpoint/2010/main" val="228668224"/>
              </p:ext>
            </p:extLst>
          </p:nvPr>
        </p:nvGraphicFramePr>
        <p:xfrm>
          <a:off x="1403759" y="3429000"/>
          <a:ext cx="5734911" cy="2400781"/>
        </p:xfrm>
        <a:graphic>
          <a:graphicData uri="http://schemas.openxmlformats.org/presentationml/2006/ole">
            <mc:AlternateContent xmlns:mc="http://schemas.openxmlformats.org/markup-compatibility/2006">
              <mc:Choice xmlns:v="urn:schemas-microsoft-com:vml" Requires="v">
                <p:oleObj spid="_x0000_s14541" name="Equation" r:id="rId12" imgW="3086100" imgH="1295400" progId="Equation.DSMT4">
                  <p:embed/>
                </p:oleObj>
              </mc:Choice>
              <mc:Fallback>
                <p:oleObj name="Equation" r:id="rId12" imgW="3086100" imgH="1295400" progId="Equation.DSMT4">
                  <p:embed/>
                  <p:pic>
                    <p:nvPicPr>
                      <p:cNvPr id="14951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3759" y="3429000"/>
                        <a:ext cx="5734911" cy="2400781"/>
                      </a:xfrm>
                      <a:prstGeom prst="rect">
                        <a:avLst/>
                      </a:prstGeom>
                      <a:noFill/>
                      <a:ln>
                        <a:noFill/>
                      </a:ln>
                      <a:effectLst/>
                    </p:spPr>
                  </p:pic>
                </p:oleObj>
              </mc:Fallback>
            </mc:AlternateContent>
          </a:graphicData>
        </a:graphic>
      </p:graphicFrame>
      <p:sp>
        <p:nvSpPr>
          <p:cNvPr id="149521" name="Text Box 26"/>
          <p:cNvSpPr txBox="1">
            <a:spLocks/>
          </p:cNvSpPr>
          <p:nvPr/>
        </p:nvSpPr>
        <p:spPr bwMode="auto">
          <a:xfrm>
            <a:off x="227330" y="5916252"/>
            <a:ext cx="88277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Note that </a:t>
            </a:r>
            <a:r>
              <a:rPr lang="en-US" altLang="en-US" sz="2000" dirty="0">
                <a:solidFill>
                  <a:schemeClr val="tx1"/>
                </a:solidFill>
                <a:latin typeface="+mj-lt"/>
                <a:ea typeface="Palatino Linotype" charset="0"/>
                <a:cs typeface="Palatino Linotype" charset="0"/>
              </a:rPr>
              <a:t>with the exception of the presence of the “M” term, this is exactly the same relationship you got with the massless pulley analysis.</a:t>
            </a:r>
            <a:endParaRPr lang="en-US" altLang="en-US" sz="2400" dirty="0">
              <a:solidFill>
                <a:schemeClr val="tx1"/>
              </a:solidFill>
              <a:latin typeface="+mj-lt"/>
              <a:ea typeface="Palatino Linotype" charset="0"/>
              <a:cs typeface="Palatino Linotype" charset="0"/>
            </a:endParaRPr>
          </a:p>
        </p:txBody>
      </p:sp>
      <p:sp>
        <p:nvSpPr>
          <p:cNvPr id="149523" name="Rectangle 19"/>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880"/>
          </a:p>
        </p:txBody>
      </p:sp>
      <p:sp>
        <p:nvSpPr>
          <p:cNvPr id="2" name="TextBox 1"/>
          <p:cNvSpPr txBox="1"/>
          <p:nvPr/>
        </p:nvSpPr>
        <p:spPr>
          <a:xfrm>
            <a:off x="4635499" y="5499100"/>
            <a:ext cx="97313" cy="256480"/>
          </a:xfrm>
          <a:prstGeom prst="rect">
            <a:avLst/>
          </a:prstGeom>
          <a:solidFill>
            <a:schemeClr val="bg1"/>
          </a:solidFill>
        </p:spPr>
        <p:txBody>
          <a:bodyPr wrap="square" rtlCol="0">
            <a:spAutoFit/>
          </a:bodyPr>
          <a:lstStyle/>
          <a:p>
            <a:r>
              <a:rPr lang="en-US" sz="1600" baseline="-25000">
                <a:latin typeface="Palatino Linotype" charset="0"/>
                <a:ea typeface="Palatino Linotype" charset="0"/>
                <a:cs typeface="Palatino Linotype" charset="0"/>
              </a:rPr>
              <a:t>2</a:t>
            </a:r>
          </a:p>
        </p:txBody>
      </p:sp>
      <p:sp>
        <p:nvSpPr>
          <p:cNvPr id="20" name="TextBox 19">
            <a:extLst>
              <a:ext uri="{FF2B5EF4-FFF2-40B4-BE49-F238E27FC236}">
                <a16:creationId xmlns:a16="http://schemas.microsoft.com/office/drawing/2014/main" id="{5CE9C14C-FDB4-2642-9514-202579182E86}"/>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35.) </a:t>
            </a:r>
          </a:p>
        </p:txBody>
      </p:sp>
    </p:spTree>
    <p:extLst>
      <p:ext uri="{BB962C8B-B14F-4D97-AF65-F5344CB8AC3E}">
        <p14:creationId xmlns:p14="http://schemas.microsoft.com/office/powerpoint/2010/main" val="3543401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Information</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355600" y="1298222"/>
                <a:ext cx="8559799" cy="5127978"/>
              </a:xfrm>
            </p:spPr>
            <p:txBody>
              <a:bodyPr>
                <a:normAutofit/>
              </a:bodyPr>
              <a:lstStyle/>
              <a:p>
                <a:r>
                  <a:rPr lang="en-US" sz="2000" b="1" dirty="0">
                    <a:sym typeface="Wingdings"/>
                  </a:rPr>
                  <a:t>Quiz 3</a:t>
                </a:r>
                <a:r>
                  <a:rPr lang="en-US" sz="2000" dirty="0">
                    <a:sym typeface="Wingdings"/>
                  </a:rPr>
                  <a:t> on rotational N2L and moment of inertia is on the </a:t>
                </a:r>
                <a:r>
                  <a:rPr lang="en-US" sz="2000" b="1" dirty="0">
                    <a:sym typeface="Wingdings"/>
                  </a:rPr>
                  <a:t>xxx</a:t>
                </a:r>
                <a:r>
                  <a:rPr lang="en-US" sz="2000" dirty="0">
                    <a:sym typeface="Wingdings"/>
                  </a:rPr>
                  <a:t>.  On it, you should be able to:</a:t>
                </a:r>
                <a:endParaRPr lang="en-US" dirty="0">
                  <a:sym typeface="Wingdings"/>
                </a:endParaRPr>
              </a:p>
              <a:p>
                <a:pPr lvl="1"/>
                <a:r>
                  <a:rPr lang="en-US" dirty="0">
                    <a:sym typeface="Wingdings"/>
                  </a:rPr>
                  <a:t>Draw/label FBD for a rotating object</a:t>
                </a:r>
              </a:p>
              <a:p>
                <a:pPr lvl="1"/>
                <a:r>
                  <a:rPr lang="en-US" dirty="0">
                    <a:sym typeface="Wingdings"/>
                  </a:rPr>
                  <a:t>Determine torque (using any method) about axis of rotation and sum torques if needed (though you won’t be required to use one approach over another, so get good with one approach and be prepared to use it!)</a:t>
                </a:r>
              </a:p>
              <a:p>
                <a:pPr lvl="1"/>
                <a:r>
                  <a:rPr lang="en-US" dirty="0">
                    <a:sym typeface="Wingdings"/>
                  </a:rPr>
                  <a:t>Use N2L rotationally to solve for angular acceleration (</a:t>
                </a:r>
                <a14:m>
                  <m:oMath xmlns:m="http://schemas.openxmlformats.org/officeDocument/2006/math">
                    <m:r>
                      <m:rPr>
                        <m:sty m:val="p"/>
                      </m:rPr>
                      <a:rPr lang="el-GR" i="1" smtClean="0">
                        <a:latin typeface="Cambria Math" charset="0"/>
                        <a:ea typeface="Cambria Math" charset="0"/>
                        <a:cs typeface="Cambria Math" charset="0"/>
                        <a:sym typeface="Wingdings"/>
                      </a:rPr>
                      <m:t>Σ</m:t>
                    </m:r>
                    <m:r>
                      <a:rPr lang="el-GR" i="1" smtClean="0">
                        <a:latin typeface="Cambria Math" charset="0"/>
                        <a:ea typeface="Cambria Math" charset="0"/>
                        <a:cs typeface="Cambria Math" charset="0"/>
                        <a:sym typeface="Wingdings"/>
                      </a:rPr>
                      <m:t>𝜏</m:t>
                    </m:r>
                    <m:r>
                      <a:rPr lang="en-US" b="0" i="1" smtClean="0">
                        <a:latin typeface="Cambria Math" charset="0"/>
                        <a:ea typeface="Cambria Math" charset="0"/>
                        <a:cs typeface="Cambria Math" charset="0"/>
                        <a:sym typeface="Wingdings"/>
                      </a:rPr>
                      <m:t>=</m:t>
                    </m:r>
                    <m:r>
                      <a:rPr lang="en-US" b="0" i="1" smtClean="0">
                        <a:latin typeface="Cambria Math" charset="0"/>
                        <a:ea typeface="Cambria Math" charset="0"/>
                        <a:cs typeface="Cambria Math" charset="0"/>
                        <a:sym typeface="Wingdings"/>
                      </a:rPr>
                      <m:t>𝐼</m:t>
                    </m:r>
                    <m:r>
                      <a:rPr lang="en-US" b="0" i="1" smtClean="0">
                        <a:latin typeface="Cambria Math" charset="0"/>
                        <a:ea typeface="Cambria Math" charset="0"/>
                        <a:cs typeface="Cambria Math" charset="0"/>
                        <a:sym typeface="Wingdings"/>
                      </a:rPr>
                      <m:t>𝛼</m:t>
                    </m:r>
                    <m:r>
                      <a:rPr lang="en-US" b="0" i="1" smtClean="0">
                        <a:latin typeface="Cambria Math" charset="0"/>
                        <a:ea typeface="Cambria Math" charset="0"/>
                        <a:cs typeface="Cambria Math" charset="0"/>
                        <a:sym typeface="Wingdings"/>
                      </a:rPr>
                      <m:t>)</m:t>
                    </m:r>
                  </m:oMath>
                </a14:m>
                <a:endParaRPr lang="en-US" b="0" dirty="0">
                  <a:ea typeface="Cambria Math" charset="0"/>
                  <a:cs typeface="Cambria Math" charset="0"/>
                  <a:sym typeface="Wingdings"/>
                </a:endParaRPr>
              </a:p>
              <a:p>
                <a:pPr lvl="1"/>
                <a:r>
                  <a:rPr lang="en-US" dirty="0">
                    <a:sym typeface="Wingdings"/>
                  </a:rPr>
                  <a:t>If need be, use N2L translationally to solve for acceleration (               )</a:t>
                </a:r>
              </a:p>
              <a:p>
                <a:pPr lvl="1"/>
                <a:r>
                  <a:rPr lang="en-US" dirty="0">
                    <a:sym typeface="Wingdings"/>
                  </a:rPr>
                  <a:t>Know how to relate angular acceleration to translational acceleration</a:t>
                </a:r>
              </a:p>
              <a:p>
                <a:pPr lvl="1"/>
                <a:r>
                  <a:rPr lang="en-US" dirty="0">
                    <a:sym typeface="Wingdings"/>
                  </a:rPr>
                  <a:t>Know how to find the </a:t>
                </a:r>
                <a:r>
                  <a:rPr lang="en-US" i="1" dirty="0">
                    <a:sym typeface="Wingdings"/>
                  </a:rPr>
                  <a:t>moment of inertia </a:t>
                </a:r>
                <a:r>
                  <a:rPr lang="en-US" dirty="0">
                    <a:sym typeface="Wingdings"/>
                  </a:rPr>
                  <a:t>for a point mass (mr</a:t>
                </a:r>
                <a:r>
                  <a:rPr lang="en-US" baseline="30000" dirty="0">
                    <a:sym typeface="Wingdings"/>
                  </a:rPr>
                  <a:t>2</a:t>
                </a:r>
                <a:r>
                  <a:rPr lang="en-US" dirty="0">
                    <a:sym typeface="Wingdings"/>
                  </a:rPr>
                  <a:t>), or given the moment of inertia for another object, use </a:t>
                </a:r>
                <a:r>
                  <a:rPr lang="en-US" i="1" dirty="0">
                    <a:sym typeface="Wingdings"/>
                  </a:rPr>
                  <a:t>parallel axis theorem</a:t>
                </a:r>
              </a:p>
              <a:p>
                <a:pPr lvl="1"/>
                <a:r>
                  <a:rPr lang="en-US" b="1" dirty="0">
                    <a:sym typeface="Wingdings"/>
                  </a:rPr>
                  <a:t>Basically, be able to solve a problem like one of the three we’ve done in class (ball rolling down incline, rotating beam, Atwood machine). You’ll see one of those three.</a:t>
                </a:r>
              </a:p>
              <a:p>
                <a:pPr lvl="1"/>
                <a:endParaRPr lang="en-US" dirty="0">
                  <a:sym typeface="Wingdings"/>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355600" y="1298222"/>
                <a:ext cx="8559799" cy="5127978"/>
              </a:xfrm>
              <a:blipFill>
                <a:blip r:embed="rId4"/>
                <a:stretch>
                  <a:fillRect l="-444" t="-743"/>
                </a:stretch>
              </a:blipFill>
            </p:spPr>
            <p:txBody>
              <a:bodyPr/>
              <a:lstStyle/>
              <a:p>
                <a:r>
                  <a:rPr lang="en-US">
                    <a:noFill/>
                  </a:rPr>
                  <a:t> </a:t>
                </a:r>
              </a:p>
            </p:txBody>
          </p:sp>
        </mc:Fallback>
      </mc:AlternateContent>
      <p:graphicFrame>
        <p:nvGraphicFramePr>
          <p:cNvPr id="2" name="Object 1">
            <a:extLst>
              <a:ext uri="{FF2B5EF4-FFF2-40B4-BE49-F238E27FC236}">
                <a16:creationId xmlns:a16="http://schemas.microsoft.com/office/drawing/2014/main" id="{AE3F663D-3365-FF47-93E6-BE5F61A54226}"/>
              </a:ext>
            </a:extLst>
          </p:cNvPr>
          <p:cNvGraphicFramePr>
            <a:graphicFrameLocks noChangeAspect="1"/>
          </p:cNvGraphicFramePr>
          <p:nvPr>
            <p:extLst>
              <p:ext uri="{D42A27DB-BD31-4B8C-83A1-F6EECF244321}">
                <p14:modId xmlns:p14="http://schemas.microsoft.com/office/powerpoint/2010/main" val="2955761982"/>
              </p:ext>
            </p:extLst>
          </p:nvPr>
        </p:nvGraphicFramePr>
        <p:xfrm>
          <a:off x="7365999" y="3721100"/>
          <a:ext cx="953257" cy="384969"/>
        </p:xfrm>
        <a:graphic>
          <a:graphicData uri="http://schemas.openxmlformats.org/presentationml/2006/ole">
            <mc:AlternateContent xmlns:mc="http://schemas.openxmlformats.org/markup-compatibility/2006">
              <mc:Choice xmlns:v="urn:schemas-microsoft-com:vml" Requires="v">
                <p:oleObj spid="_x0000_s17438" r:id="rId5" imgW="660400" imgH="266700" progId="Equation.DSMT4">
                  <p:embed/>
                </p:oleObj>
              </mc:Choice>
              <mc:Fallback>
                <p:oleObj r:id="rId5" imgW="660400" imgH="266700" progId="Equation.DSMT4">
                  <p:embed/>
                  <p:pic>
                    <p:nvPicPr>
                      <p:cNvPr id="0" name=""/>
                      <p:cNvPicPr/>
                      <p:nvPr/>
                    </p:nvPicPr>
                    <p:blipFill>
                      <a:blip r:embed="rId6"/>
                      <a:stretch>
                        <a:fillRect/>
                      </a:stretch>
                    </p:blipFill>
                    <p:spPr>
                      <a:xfrm>
                        <a:off x="7365999" y="3721100"/>
                        <a:ext cx="953257" cy="384969"/>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EFDD626-4F7E-D541-A421-AD54BAC1F486}"/>
              </a:ext>
            </a:extLst>
          </p:cNvPr>
          <p:cNvSpPr txBox="1"/>
          <p:nvPr/>
        </p:nvSpPr>
        <p:spPr>
          <a:xfrm>
            <a:off x="8472668" y="6296628"/>
            <a:ext cx="474562" cy="286734"/>
          </a:xfrm>
          <a:prstGeom prst="rect">
            <a:avLst/>
          </a:prstGeom>
          <a:noFill/>
        </p:spPr>
        <p:txBody>
          <a:bodyPr wrap="square" rtlCol="0">
            <a:spAutoFit/>
          </a:bodyPr>
          <a:lstStyle/>
          <a:p>
            <a:r>
              <a:rPr lang="en-US" sz="1200">
                <a:latin typeface="Times New Roman" panose="02020603050405020304" pitchFamily="18" charset="0"/>
                <a:cs typeface="Times New Roman" panose="02020603050405020304" pitchFamily="18" charset="0"/>
              </a:rPr>
              <a:t>3</a:t>
            </a:r>
            <a:r>
              <a:rPr lang="en-US" sz="1200" dirty="0">
                <a:latin typeface="Times New Roman" panose="02020603050405020304" pitchFamily="18" charset="0"/>
                <a:cs typeface="Times New Roman" panose="02020603050405020304" pitchFamily="18" charset="0"/>
              </a:rPr>
              <a:t>6</a:t>
            </a:r>
            <a:r>
              <a:rPr lang="en-US" sz="120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22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 of inertia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0201" y="1298222"/>
                <a:ext cx="8483600" cy="657578"/>
              </a:xfrm>
            </p:spPr>
            <p:txBody>
              <a:bodyPr>
                <a:normAutofit fontScale="77500" lnSpcReduction="20000"/>
              </a:bodyPr>
              <a:lstStyle/>
              <a:p>
                <a:pPr marL="0" indent="0">
                  <a:buNone/>
                </a:pPr>
                <a:r>
                  <a:rPr lang="en-US" sz="3300" dirty="0">
                    <a:solidFill>
                      <a:srgbClr val="FF0000"/>
                    </a:solidFill>
                    <a:latin typeface="Apple Chancery" panose="03020702040506060504" pitchFamily="66" charset="-79"/>
                    <a:cs typeface="Apple Chancery" panose="03020702040506060504" pitchFamily="66" charset="-79"/>
                  </a:rPr>
                  <a:t>The form </a:t>
                </a:r>
                <a14:m>
                  <m:oMath xmlns:m="http://schemas.openxmlformats.org/officeDocument/2006/math">
                    <m:nary>
                      <m:naryPr>
                        <m:chr m:val="∑"/>
                        <m:subHide m:val="on"/>
                        <m:supHide m:val="on"/>
                        <m:ctrlPr>
                          <a:rPr lang="en-US" i="1">
                            <a:solidFill>
                              <a:srgbClr val="C00000"/>
                            </a:solidFill>
                            <a:latin typeface="Cambria Math" panose="02040503050406030204" pitchFamily="18" charset="0"/>
                          </a:rPr>
                        </m:ctrlPr>
                      </m:naryPr>
                      <m:sub/>
                      <m:sup/>
                      <m:e>
                        <m:d>
                          <m:dPr>
                            <m:ctrlPr>
                              <a:rPr lang="mr-IN"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charset="0"/>
                                  </a:rPr>
                                  <m:t>𝑚</m:t>
                                </m:r>
                              </m:e>
                              <m:sub>
                                <m:r>
                                  <a:rPr lang="en-US" i="1">
                                    <a:solidFill>
                                      <a:srgbClr val="C00000"/>
                                    </a:solidFill>
                                    <a:latin typeface="Cambria Math" charset="0"/>
                                  </a:rPr>
                                  <m:t>𝑖</m:t>
                                </m:r>
                              </m:sub>
                            </m:sSub>
                            <m:sSubSup>
                              <m:sSubSupPr>
                                <m:ctrlPr>
                                  <a:rPr lang="en-US" i="1">
                                    <a:solidFill>
                                      <a:srgbClr val="C00000"/>
                                    </a:solidFill>
                                    <a:latin typeface="Cambria Math" panose="02040503050406030204" pitchFamily="18" charset="0"/>
                                  </a:rPr>
                                </m:ctrlPr>
                              </m:sSubSupPr>
                              <m:e>
                                <m:r>
                                  <a:rPr lang="en-US" i="1">
                                    <a:solidFill>
                                      <a:srgbClr val="C00000"/>
                                    </a:solidFill>
                                    <a:latin typeface="Cambria Math" charset="0"/>
                                  </a:rPr>
                                  <m:t>𝑟</m:t>
                                </m:r>
                              </m:e>
                              <m:sub>
                                <m:r>
                                  <a:rPr lang="en-US" i="1">
                                    <a:solidFill>
                                      <a:srgbClr val="C00000"/>
                                    </a:solidFill>
                                    <a:latin typeface="Cambria Math" charset="0"/>
                                  </a:rPr>
                                  <m:t>𝑖</m:t>
                                </m:r>
                              </m:sub>
                              <m:sup>
                                <m:r>
                                  <a:rPr lang="en-US" i="1">
                                    <a:solidFill>
                                      <a:srgbClr val="C00000"/>
                                    </a:solidFill>
                                    <a:latin typeface="Cambria Math" charset="0"/>
                                  </a:rPr>
                                  <m:t>2</m:t>
                                </m:r>
                              </m:sup>
                            </m:sSubSup>
                          </m:e>
                        </m:d>
                      </m:e>
                    </m:nary>
                  </m:oMath>
                </a14:m>
                <a:r>
                  <a:rPr lang="en-US" dirty="0"/>
                  <a:t> is clearly meant for point masses. For example, imagine two equal masses at the end of a rod of length 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0201" y="1298222"/>
                <a:ext cx="8483600" cy="657578"/>
              </a:xfrm>
              <a:blipFill>
                <a:blip r:embed="rId3"/>
                <a:stretch>
                  <a:fillRect l="-1194" t="-67925" b="-60377"/>
                </a:stretch>
              </a:blipFill>
            </p:spPr>
            <p:txBody>
              <a:bodyPr/>
              <a:lstStyle/>
              <a:p>
                <a:r>
                  <a:rPr lang="en-US">
                    <a:noFill/>
                  </a:rPr>
                  <a:t> </a:t>
                </a:r>
              </a:p>
            </p:txBody>
          </p:sp>
        </mc:Fallback>
      </mc:AlternateContent>
      <p:sp>
        <p:nvSpPr>
          <p:cNvPr id="4" name="Text Box 19"/>
          <p:cNvSpPr txBox="1">
            <a:spLocks/>
          </p:cNvSpPr>
          <p:nvPr/>
        </p:nvSpPr>
        <p:spPr bwMode="auto">
          <a:xfrm>
            <a:off x="601883" y="2102555"/>
            <a:ext cx="82295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400" dirty="0">
                <a:solidFill>
                  <a:srgbClr val="FF0000"/>
                </a:solidFill>
                <a:latin typeface="Apple Chancery" panose="03020702040506060504" pitchFamily="66" charset="-79"/>
                <a:ea typeface="Palatino Linotype" charset="0"/>
                <a:cs typeface="Apple Chancery" panose="03020702040506060504" pitchFamily="66" charset="-79"/>
              </a:rPr>
              <a:t>1. Determine the moment of inertia </a:t>
            </a:r>
            <a:r>
              <a:rPr lang="en-US" altLang="en-US" sz="1800" dirty="0">
                <a:solidFill>
                  <a:srgbClr val="152CC2"/>
                </a:solidFill>
                <a:latin typeface="Palatino Linotype" charset="0"/>
                <a:ea typeface="Palatino Linotype" charset="0"/>
                <a:cs typeface="Palatino Linotype" charset="0"/>
              </a:rPr>
              <a:t>about the central axis </a:t>
            </a:r>
            <a:r>
              <a:rPr lang="en-US" altLang="en-US" sz="1800" dirty="0">
                <a:latin typeface="Palatino Linotype" charset="0"/>
                <a:ea typeface="Palatino Linotype" charset="0"/>
                <a:cs typeface="Palatino Linotype" charset="0"/>
              </a:rPr>
              <a:t>for the set-up shown below.  Assume the rod is massless and the masses equal in magnitude.   </a:t>
            </a:r>
          </a:p>
        </p:txBody>
      </p:sp>
      <p:grpSp>
        <p:nvGrpSpPr>
          <p:cNvPr id="15" name="Group 14"/>
          <p:cNvGrpSpPr>
            <a:grpSpLocks noChangeAspect="1"/>
          </p:cNvGrpSpPr>
          <p:nvPr/>
        </p:nvGrpSpPr>
        <p:grpSpPr>
          <a:xfrm>
            <a:off x="4978401" y="3080307"/>
            <a:ext cx="3835400" cy="1850893"/>
            <a:chOff x="4724400" y="3260725"/>
            <a:chExt cx="4329113" cy="2089150"/>
          </a:xfrm>
        </p:grpSpPr>
        <p:sp>
          <p:nvSpPr>
            <p:cNvPr id="5" name="Rectangle 20"/>
            <p:cNvSpPr>
              <a:spLocks/>
            </p:cNvSpPr>
            <p:nvPr/>
          </p:nvSpPr>
          <p:spPr bwMode="auto">
            <a:xfrm>
              <a:off x="5080000" y="4114800"/>
              <a:ext cx="3530600" cy="152400"/>
            </a:xfrm>
            <a:prstGeom prst="rect">
              <a:avLst/>
            </a:prstGeom>
            <a:solidFill>
              <a:srgbClr val="96FF15"/>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6" name="Rectangle 21"/>
            <p:cNvSpPr>
              <a:spLocks/>
            </p:cNvSpPr>
            <p:nvPr/>
          </p:nvSpPr>
          <p:spPr bwMode="auto">
            <a:xfrm>
              <a:off x="4724400" y="3733800"/>
              <a:ext cx="747713" cy="914400"/>
            </a:xfrm>
            <a:prstGeom prst="rect">
              <a:avLst/>
            </a:prstGeom>
            <a:solidFill>
              <a:srgbClr val="FF1C22"/>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7" name="Rectangle 23"/>
            <p:cNvSpPr>
              <a:spLocks/>
            </p:cNvSpPr>
            <p:nvPr/>
          </p:nvSpPr>
          <p:spPr bwMode="auto">
            <a:xfrm>
              <a:off x="8305800" y="3733800"/>
              <a:ext cx="747713" cy="914400"/>
            </a:xfrm>
            <a:prstGeom prst="rect">
              <a:avLst/>
            </a:prstGeom>
            <a:solidFill>
              <a:srgbClr val="FF1C22"/>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8" name="Line 24"/>
            <p:cNvSpPr>
              <a:spLocks noChangeShapeType="1"/>
            </p:cNvSpPr>
            <p:nvPr/>
          </p:nvSpPr>
          <p:spPr bwMode="auto">
            <a:xfrm>
              <a:off x="6858000" y="3657600"/>
              <a:ext cx="0" cy="99060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Text Box 25"/>
            <p:cNvSpPr txBox="1">
              <a:spLocks/>
            </p:cNvSpPr>
            <p:nvPr/>
          </p:nvSpPr>
          <p:spPr bwMode="auto">
            <a:xfrm>
              <a:off x="6172200" y="3260725"/>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a:t>central axis</a:t>
              </a:r>
              <a:endParaRPr lang="en-US" altLang="en-US"/>
            </a:p>
          </p:txBody>
        </p:sp>
        <p:sp>
          <p:nvSpPr>
            <p:cNvPr id="11" name="Line 29"/>
            <p:cNvSpPr>
              <a:spLocks noChangeShapeType="1"/>
            </p:cNvSpPr>
            <p:nvPr/>
          </p:nvSpPr>
          <p:spPr bwMode="auto">
            <a:xfrm>
              <a:off x="5080000" y="4953000"/>
              <a:ext cx="3606800" cy="0"/>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Text Box 30"/>
            <p:cNvSpPr txBox="1">
              <a:spLocks/>
            </p:cNvSpPr>
            <p:nvPr/>
          </p:nvSpPr>
          <p:spPr bwMode="auto">
            <a:xfrm>
              <a:off x="6705600" y="49530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a:t>L</a:t>
              </a:r>
              <a:endParaRPr lang="en-US" altLang="en-US"/>
            </a:p>
          </p:txBody>
        </p:sp>
        <p:sp>
          <p:nvSpPr>
            <p:cNvPr id="13" name="Text Box 32"/>
            <p:cNvSpPr txBox="1">
              <a:spLocks/>
            </p:cNvSpPr>
            <p:nvPr/>
          </p:nvSpPr>
          <p:spPr bwMode="auto">
            <a:xfrm>
              <a:off x="4838700" y="3810000"/>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2400"/>
                <a:t>m</a:t>
              </a:r>
              <a:endParaRPr lang="en-US" altLang="en-US"/>
            </a:p>
          </p:txBody>
        </p:sp>
        <p:sp>
          <p:nvSpPr>
            <p:cNvPr id="14" name="Text Box 33"/>
            <p:cNvSpPr txBox="1">
              <a:spLocks/>
            </p:cNvSpPr>
            <p:nvPr/>
          </p:nvSpPr>
          <p:spPr bwMode="auto">
            <a:xfrm>
              <a:off x="8458200" y="3810000"/>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2400"/>
                <a:t>m</a:t>
              </a:r>
              <a:endParaRPr lang="en-US" altLang="en-US"/>
            </a:p>
          </p:txBody>
        </p:sp>
      </p:grpSp>
      <p:graphicFrame>
        <p:nvGraphicFramePr>
          <p:cNvPr id="16" name="Object 3"/>
          <p:cNvGraphicFramePr>
            <a:graphicFrameLocks noChangeAspect="1"/>
          </p:cNvGraphicFramePr>
          <p:nvPr/>
        </p:nvGraphicFramePr>
        <p:xfrm>
          <a:off x="1289051" y="4931200"/>
          <a:ext cx="5089525" cy="876300"/>
        </p:xfrm>
        <a:graphic>
          <a:graphicData uri="http://schemas.openxmlformats.org/presentationml/2006/ole">
            <mc:AlternateContent xmlns:mc="http://schemas.openxmlformats.org/markup-compatibility/2006">
              <mc:Choice xmlns:v="urn:schemas-microsoft-com:vml" Requires="v">
                <p:oleObj spid="_x0000_s63511" name="Equation" r:id="rId4" imgW="2654300" imgH="457200" progId="Equation.DSMT4">
                  <p:embed/>
                </p:oleObj>
              </mc:Choice>
              <mc:Fallback>
                <p:oleObj name="Equation" r:id="rId4" imgW="2654300" imgH="457200" progId="Equation.DSMT4">
                  <p:embed/>
                  <p:pic>
                    <p:nvPicPr>
                      <p:cNvPr id="1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051" y="4931200"/>
                        <a:ext cx="5089525"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7" name="TextBox 16">
            <a:extLst>
              <a:ext uri="{FF2B5EF4-FFF2-40B4-BE49-F238E27FC236}">
                <a16:creationId xmlns:a16="http://schemas.microsoft.com/office/drawing/2014/main" id="{96514283-2150-B44D-AB65-A87CD6BA0C7F}"/>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4.) </a:t>
            </a:r>
          </a:p>
        </p:txBody>
      </p:sp>
    </p:spTree>
    <p:extLst>
      <p:ext uri="{BB962C8B-B14F-4D97-AF65-F5344CB8AC3E}">
        <p14:creationId xmlns:p14="http://schemas.microsoft.com/office/powerpoint/2010/main" val="75214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 of inertia</a:t>
            </a:r>
          </a:p>
        </p:txBody>
      </p:sp>
      <p:sp>
        <p:nvSpPr>
          <p:cNvPr id="4" name="Text Box 19"/>
          <p:cNvSpPr txBox="1">
            <a:spLocks/>
          </p:cNvSpPr>
          <p:nvPr/>
        </p:nvSpPr>
        <p:spPr bwMode="auto">
          <a:xfrm>
            <a:off x="335668" y="1356732"/>
            <a:ext cx="869255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400" dirty="0">
                <a:solidFill>
                  <a:srgbClr val="FF0000"/>
                </a:solidFill>
                <a:latin typeface="Apple Chancery" panose="03020702040506060504" pitchFamily="66" charset="-79"/>
                <a:ea typeface="Palatino Linotype" charset="0"/>
                <a:cs typeface="Apple Chancery" panose="03020702040506060504" pitchFamily="66" charset="-79"/>
              </a:rPr>
              <a:t>2.  Determine the moment of inertia </a:t>
            </a:r>
            <a:r>
              <a:rPr lang="en-US" altLang="en-US" sz="2000" dirty="0">
                <a:latin typeface="Times New Roman" panose="02020603050405020304" pitchFamily="18" charset="0"/>
                <a:ea typeface="Palatino Linotype" charset="0"/>
                <a:cs typeface="Times New Roman" panose="02020603050405020304" pitchFamily="18" charset="0"/>
              </a:rPr>
              <a:t>about an axis </a:t>
            </a:r>
            <a:r>
              <a:rPr lang="en-US" altLang="en-US" sz="2000" dirty="0">
                <a:solidFill>
                  <a:srgbClr val="152CC2"/>
                </a:solidFill>
                <a:latin typeface="Times New Roman" panose="02020603050405020304" pitchFamily="18" charset="0"/>
                <a:ea typeface="Palatino Linotype" charset="0"/>
                <a:cs typeface="Times New Roman" panose="02020603050405020304" pitchFamily="18" charset="0"/>
              </a:rPr>
              <a:t>through one of the masses as shown</a:t>
            </a:r>
            <a:r>
              <a:rPr lang="en-US" altLang="en-US" sz="2000" dirty="0">
                <a:latin typeface="Times New Roman" panose="02020603050405020304" pitchFamily="18" charset="0"/>
                <a:ea typeface="Palatino Linotype" charset="0"/>
                <a:cs typeface="Times New Roman" panose="02020603050405020304" pitchFamily="18" charset="0"/>
              </a:rPr>
              <a:t>.  Assume the rod is massless and the masses equal in magnitude.   </a:t>
            </a:r>
          </a:p>
        </p:txBody>
      </p:sp>
      <p:grpSp>
        <p:nvGrpSpPr>
          <p:cNvPr id="24" name="Group 23"/>
          <p:cNvGrpSpPr>
            <a:grpSpLocks noChangeAspect="1"/>
          </p:cNvGrpSpPr>
          <p:nvPr/>
        </p:nvGrpSpPr>
        <p:grpSpPr>
          <a:xfrm>
            <a:off x="4914899" y="2207875"/>
            <a:ext cx="3565153" cy="2047875"/>
            <a:chOff x="4800600" y="1981200"/>
            <a:chExt cx="4405313" cy="2530475"/>
          </a:xfrm>
        </p:grpSpPr>
        <p:sp>
          <p:nvSpPr>
            <p:cNvPr id="15" name="Rectangle 6"/>
            <p:cNvSpPr>
              <a:spLocks/>
            </p:cNvSpPr>
            <p:nvPr/>
          </p:nvSpPr>
          <p:spPr bwMode="auto">
            <a:xfrm>
              <a:off x="5232400" y="3276600"/>
              <a:ext cx="3530600" cy="152400"/>
            </a:xfrm>
            <a:prstGeom prst="rect">
              <a:avLst/>
            </a:prstGeom>
            <a:solidFill>
              <a:srgbClr val="96FF15"/>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16" name="Rectangle 7"/>
            <p:cNvSpPr>
              <a:spLocks/>
            </p:cNvSpPr>
            <p:nvPr/>
          </p:nvSpPr>
          <p:spPr bwMode="auto">
            <a:xfrm>
              <a:off x="4876800" y="2895600"/>
              <a:ext cx="747713" cy="914400"/>
            </a:xfrm>
            <a:prstGeom prst="rect">
              <a:avLst/>
            </a:prstGeom>
            <a:solidFill>
              <a:srgbClr val="FF1C22"/>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17" name="Rectangle 8"/>
            <p:cNvSpPr>
              <a:spLocks/>
            </p:cNvSpPr>
            <p:nvPr/>
          </p:nvSpPr>
          <p:spPr bwMode="auto">
            <a:xfrm>
              <a:off x="8458200" y="2895600"/>
              <a:ext cx="747713" cy="914400"/>
            </a:xfrm>
            <a:prstGeom prst="rect">
              <a:avLst/>
            </a:prstGeom>
            <a:solidFill>
              <a:srgbClr val="FF1C22"/>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18" name="Line 9"/>
            <p:cNvSpPr>
              <a:spLocks noChangeShapeType="1"/>
            </p:cNvSpPr>
            <p:nvPr/>
          </p:nvSpPr>
          <p:spPr bwMode="auto">
            <a:xfrm>
              <a:off x="5257800" y="2667000"/>
              <a:ext cx="0" cy="167640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Text Box 10"/>
            <p:cNvSpPr txBox="1">
              <a:spLocks/>
            </p:cNvSpPr>
            <p:nvPr/>
          </p:nvSpPr>
          <p:spPr bwMode="auto">
            <a:xfrm>
              <a:off x="4800600" y="1981200"/>
              <a:ext cx="1616365" cy="87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latin typeface="Times New Roman" panose="02020603050405020304" pitchFamily="18" charset="0"/>
                  <a:cs typeface="Times New Roman" panose="02020603050405020304" pitchFamily="18" charset="0"/>
                </a:rPr>
                <a:t>axis of  </a:t>
              </a:r>
            </a:p>
            <a:p>
              <a:pPr algn="l" eaLnBrk="1" hangingPunct="1"/>
              <a:r>
                <a:rPr lang="en-US" altLang="en-US" sz="2000" dirty="0">
                  <a:latin typeface="Times New Roman" panose="02020603050405020304" pitchFamily="18" charset="0"/>
                  <a:cs typeface="Times New Roman" panose="02020603050405020304" pitchFamily="18" charset="0"/>
                </a:rPr>
                <a:t>   interest</a:t>
              </a:r>
              <a:endParaRPr lang="en-US" altLang="en-US" dirty="0">
                <a:latin typeface="Times New Roman" panose="02020603050405020304" pitchFamily="18" charset="0"/>
                <a:cs typeface="Times New Roman" panose="02020603050405020304" pitchFamily="18" charset="0"/>
              </a:endParaRPr>
            </a:p>
          </p:txBody>
        </p:sp>
        <p:sp>
          <p:nvSpPr>
            <p:cNvPr id="20" name="Line 12"/>
            <p:cNvSpPr>
              <a:spLocks noChangeShapeType="1"/>
            </p:cNvSpPr>
            <p:nvPr/>
          </p:nvSpPr>
          <p:spPr bwMode="auto">
            <a:xfrm>
              <a:off x="5232400" y="4114800"/>
              <a:ext cx="3606800" cy="0"/>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13"/>
            <p:cNvSpPr txBox="1">
              <a:spLocks/>
            </p:cNvSpPr>
            <p:nvPr/>
          </p:nvSpPr>
          <p:spPr bwMode="auto">
            <a:xfrm>
              <a:off x="6858000" y="41148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a:t>L</a:t>
              </a:r>
              <a:endParaRPr lang="en-US" altLang="en-US"/>
            </a:p>
          </p:txBody>
        </p:sp>
        <p:sp>
          <p:nvSpPr>
            <p:cNvPr id="22" name="Text Box 15"/>
            <p:cNvSpPr txBox="1">
              <a:spLocks/>
            </p:cNvSpPr>
            <p:nvPr/>
          </p:nvSpPr>
          <p:spPr bwMode="auto">
            <a:xfrm>
              <a:off x="4932858" y="3038943"/>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2400" dirty="0"/>
                <a:t>m</a:t>
              </a:r>
              <a:endParaRPr lang="en-US" altLang="en-US" dirty="0"/>
            </a:p>
          </p:txBody>
        </p:sp>
        <p:sp>
          <p:nvSpPr>
            <p:cNvPr id="23" name="Text Box 16"/>
            <p:cNvSpPr txBox="1">
              <a:spLocks/>
            </p:cNvSpPr>
            <p:nvPr/>
          </p:nvSpPr>
          <p:spPr bwMode="auto">
            <a:xfrm>
              <a:off x="8619500" y="3038943"/>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2400"/>
                <a:t>m</a:t>
              </a:r>
              <a:endParaRPr lang="en-US" altLang="en-US"/>
            </a:p>
          </p:txBody>
        </p:sp>
      </p:grpSp>
      <p:graphicFrame>
        <p:nvGraphicFramePr>
          <p:cNvPr id="25" name="Object 2"/>
          <p:cNvGraphicFramePr>
            <a:graphicFrameLocks noChangeAspect="1"/>
          </p:cNvGraphicFramePr>
          <p:nvPr/>
        </p:nvGraphicFramePr>
        <p:xfrm>
          <a:off x="1644649" y="4672189"/>
          <a:ext cx="4578350" cy="511175"/>
        </p:xfrm>
        <a:graphic>
          <a:graphicData uri="http://schemas.openxmlformats.org/presentationml/2006/ole">
            <mc:AlternateContent xmlns:mc="http://schemas.openxmlformats.org/markup-compatibility/2006">
              <mc:Choice xmlns:v="urn:schemas-microsoft-com:vml" Requires="v">
                <p:oleObj spid="_x0000_s64535" name="Equation" r:id="rId3" imgW="2387600" imgH="266700" progId="Equation.DSMT4">
                  <p:embed/>
                </p:oleObj>
              </mc:Choice>
              <mc:Fallback>
                <p:oleObj name="Equation" r:id="rId3" imgW="2387600" imgH="266700" progId="Equation.DSMT4">
                  <p:embed/>
                  <p:pic>
                    <p:nvPicPr>
                      <p:cNvPr id="2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4649" y="4672189"/>
                        <a:ext cx="457835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 name="TextBox 25">
            <a:extLst>
              <a:ext uri="{FF2B5EF4-FFF2-40B4-BE49-F238E27FC236}">
                <a16:creationId xmlns:a16="http://schemas.microsoft.com/office/drawing/2014/main" id="{5039DAA1-8F80-CC44-A4CE-166E81A03EDA}"/>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5.) </a:t>
            </a:r>
          </a:p>
        </p:txBody>
      </p:sp>
    </p:spTree>
    <p:extLst>
      <p:ext uri="{BB962C8B-B14F-4D97-AF65-F5344CB8AC3E}">
        <p14:creationId xmlns:p14="http://schemas.microsoft.com/office/powerpoint/2010/main" val="184902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 of inertia</a:t>
            </a:r>
          </a:p>
        </p:txBody>
      </p:sp>
      <p:grpSp>
        <p:nvGrpSpPr>
          <p:cNvPr id="16" name="Group 15"/>
          <p:cNvGrpSpPr>
            <a:grpSpLocks noChangeAspect="1"/>
          </p:cNvGrpSpPr>
          <p:nvPr/>
        </p:nvGrpSpPr>
        <p:grpSpPr>
          <a:xfrm>
            <a:off x="2451100" y="2086926"/>
            <a:ext cx="6485261" cy="2705737"/>
            <a:chOff x="1219200" y="1905000"/>
            <a:chExt cx="7986713" cy="3332163"/>
          </a:xfrm>
        </p:grpSpPr>
        <p:sp>
          <p:nvSpPr>
            <p:cNvPr id="4" name="Rectangle 4"/>
            <p:cNvSpPr>
              <a:spLocks/>
            </p:cNvSpPr>
            <p:nvPr/>
          </p:nvSpPr>
          <p:spPr bwMode="auto">
            <a:xfrm>
              <a:off x="5232400" y="3276600"/>
              <a:ext cx="3530600" cy="152400"/>
            </a:xfrm>
            <a:prstGeom prst="rect">
              <a:avLst/>
            </a:prstGeom>
            <a:solidFill>
              <a:srgbClr val="96FF15"/>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5" name="Rectangle 5"/>
            <p:cNvSpPr>
              <a:spLocks/>
            </p:cNvSpPr>
            <p:nvPr/>
          </p:nvSpPr>
          <p:spPr bwMode="auto">
            <a:xfrm>
              <a:off x="4876800" y="2895600"/>
              <a:ext cx="747713" cy="914400"/>
            </a:xfrm>
            <a:prstGeom prst="rect">
              <a:avLst/>
            </a:prstGeom>
            <a:solidFill>
              <a:srgbClr val="FF1C22"/>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6" name="Rectangle 6"/>
            <p:cNvSpPr>
              <a:spLocks/>
            </p:cNvSpPr>
            <p:nvPr/>
          </p:nvSpPr>
          <p:spPr bwMode="auto">
            <a:xfrm>
              <a:off x="8458200" y="2895600"/>
              <a:ext cx="747713" cy="914400"/>
            </a:xfrm>
            <a:prstGeom prst="rect">
              <a:avLst/>
            </a:prstGeom>
            <a:solidFill>
              <a:srgbClr val="FF1C22"/>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7" name="Line 7"/>
            <p:cNvSpPr>
              <a:spLocks noChangeShapeType="1"/>
            </p:cNvSpPr>
            <p:nvPr/>
          </p:nvSpPr>
          <p:spPr bwMode="auto">
            <a:xfrm>
              <a:off x="1676400" y="2743200"/>
              <a:ext cx="0" cy="190500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Text Box 8"/>
            <p:cNvSpPr txBox="1">
              <a:spLocks/>
            </p:cNvSpPr>
            <p:nvPr/>
          </p:nvSpPr>
          <p:spPr bwMode="auto">
            <a:xfrm>
              <a:off x="1219200" y="1905000"/>
              <a:ext cx="1876425" cy="87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dirty="0">
                  <a:latin typeface="Times New Roman" panose="02020603050405020304" pitchFamily="18" charset="0"/>
                  <a:cs typeface="Times New Roman" panose="02020603050405020304" pitchFamily="18" charset="0"/>
                </a:rPr>
                <a:t>axis of </a:t>
              </a:r>
            </a:p>
            <a:p>
              <a:pPr algn="l" eaLnBrk="1" hangingPunct="1"/>
              <a:r>
                <a:rPr lang="en-US" altLang="en-US" sz="2000" dirty="0">
                  <a:latin typeface="Times New Roman" panose="02020603050405020304" pitchFamily="18" charset="0"/>
                  <a:cs typeface="Times New Roman" panose="02020603050405020304" pitchFamily="18" charset="0"/>
                </a:rPr>
                <a:t>  interest</a:t>
              </a:r>
              <a:endParaRPr lang="en-US" altLang="en-US" dirty="0">
                <a:latin typeface="Times New Roman" panose="02020603050405020304" pitchFamily="18" charset="0"/>
                <a:cs typeface="Times New Roman" panose="02020603050405020304" pitchFamily="18" charset="0"/>
              </a:endParaRPr>
            </a:p>
          </p:txBody>
        </p:sp>
        <p:sp>
          <p:nvSpPr>
            <p:cNvPr id="9" name="Rectangle 9"/>
            <p:cNvSpPr>
              <a:spLocks/>
            </p:cNvSpPr>
            <p:nvPr/>
          </p:nvSpPr>
          <p:spPr bwMode="auto">
            <a:xfrm>
              <a:off x="3095625" y="465772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10" name="Line 10"/>
            <p:cNvSpPr>
              <a:spLocks noChangeShapeType="1"/>
            </p:cNvSpPr>
            <p:nvPr/>
          </p:nvSpPr>
          <p:spPr bwMode="auto">
            <a:xfrm>
              <a:off x="5232400" y="4114800"/>
              <a:ext cx="3606800" cy="0"/>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Box 11"/>
            <p:cNvSpPr txBox="1">
              <a:spLocks/>
            </p:cNvSpPr>
            <p:nvPr/>
          </p:nvSpPr>
          <p:spPr bwMode="auto">
            <a:xfrm>
              <a:off x="6858000" y="41148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a:t>L</a:t>
              </a:r>
              <a:endParaRPr lang="en-US" altLang="en-US"/>
            </a:p>
          </p:txBody>
        </p:sp>
        <p:sp>
          <p:nvSpPr>
            <p:cNvPr id="12" name="Text Box 12"/>
            <p:cNvSpPr txBox="1">
              <a:spLocks/>
            </p:cNvSpPr>
            <p:nvPr/>
          </p:nvSpPr>
          <p:spPr bwMode="auto">
            <a:xfrm>
              <a:off x="4979463" y="3102556"/>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2400"/>
                <a:t>m</a:t>
              </a:r>
              <a:endParaRPr lang="en-US" altLang="en-US"/>
            </a:p>
          </p:txBody>
        </p:sp>
        <p:sp>
          <p:nvSpPr>
            <p:cNvPr id="13" name="Text Box 13"/>
            <p:cNvSpPr txBox="1">
              <a:spLocks/>
            </p:cNvSpPr>
            <p:nvPr/>
          </p:nvSpPr>
          <p:spPr bwMode="auto">
            <a:xfrm>
              <a:off x="8635877" y="3086916"/>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2400"/>
                <a:t>m</a:t>
              </a:r>
              <a:endParaRPr lang="en-US" altLang="en-US"/>
            </a:p>
          </p:txBody>
        </p:sp>
        <p:sp>
          <p:nvSpPr>
            <p:cNvPr id="14" name="Line 14"/>
            <p:cNvSpPr>
              <a:spLocks noChangeShapeType="1"/>
            </p:cNvSpPr>
            <p:nvPr/>
          </p:nvSpPr>
          <p:spPr bwMode="auto">
            <a:xfrm>
              <a:off x="1676400" y="4114800"/>
              <a:ext cx="3606800" cy="0"/>
            </a:xfrm>
            <a:prstGeom prst="line">
              <a:avLst/>
            </a:prstGeom>
            <a:noFill/>
            <a:ln w="254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15"/>
            <p:cNvSpPr txBox="1">
              <a:spLocks/>
            </p:cNvSpPr>
            <p:nvPr/>
          </p:nvSpPr>
          <p:spPr bwMode="auto">
            <a:xfrm>
              <a:off x="3200400" y="41910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000"/>
                <a:t>L</a:t>
              </a:r>
              <a:endParaRPr lang="en-US" altLang="en-US"/>
            </a:p>
          </p:txBody>
        </p:sp>
      </p:grpSp>
      <p:sp>
        <p:nvSpPr>
          <p:cNvPr id="17" name="Text Box 17"/>
          <p:cNvSpPr txBox="1">
            <a:spLocks/>
          </p:cNvSpPr>
          <p:nvPr/>
        </p:nvSpPr>
        <p:spPr bwMode="auto">
          <a:xfrm>
            <a:off x="347114" y="1358569"/>
            <a:ext cx="82295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400" dirty="0">
                <a:solidFill>
                  <a:srgbClr val="FF0000"/>
                </a:solidFill>
                <a:latin typeface="Apple Chancery" panose="03020702040506060504" pitchFamily="66" charset="-79"/>
                <a:ea typeface="Palatino Linotype" charset="0"/>
                <a:cs typeface="Apple Chancery" panose="03020702040506060504" pitchFamily="66" charset="-79"/>
              </a:rPr>
              <a:t>3.) Determine the moment of inertia </a:t>
            </a:r>
            <a:r>
              <a:rPr lang="en-US" altLang="en-US" sz="2000" dirty="0">
                <a:latin typeface="Times New Roman" panose="02020603050405020304" pitchFamily="18" charset="0"/>
                <a:ea typeface="Palatino Linotype" charset="0"/>
                <a:cs typeface="Times New Roman" panose="02020603050405020304" pitchFamily="18" charset="0"/>
              </a:rPr>
              <a:t>about an axis a length </a:t>
            </a:r>
            <a:r>
              <a:rPr lang="en-US" altLang="en-US" sz="2000" dirty="0">
                <a:solidFill>
                  <a:srgbClr val="152CC2"/>
                </a:solidFill>
                <a:latin typeface="Times New Roman" panose="02020603050405020304" pitchFamily="18" charset="0"/>
                <a:ea typeface="Palatino Linotype" charset="0"/>
                <a:cs typeface="Times New Roman" panose="02020603050405020304" pitchFamily="18" charset="0"/>
              </a:rPr>
              <a:t>L units to the left of the left mass</a:t>
            </a:r>
            <a:r>
              <a:rPr lang="en-US" altLang="en-US" sz="2000" dirty="0">
                <a:latin typeface="Times New Roman" panose="02020603050405020304" pitchFamily="18" charset="0"/>
                <a:ea typeface="Palatino Linotype" charset="0"/>
                <a:cs typeface="Times New Roman" panose="02020603050405020304" pitchFamily="18" charset="0"/>
              </a:rPr>
              <a:t>.  Again, assume the rod is massless.   </a:t>
            </a:r>
            <a:endParaRPr lang="en-US" altLang="en-US" sz="1800" dirty="0">
              <a:latin typeface="Times New Roman" panose="02020603050405020304" pitchFamily="18" charset="0"/>
              <a:ea typeface="Palatino Linotype" charset="0"/>
              <a:cs typeface="Times New Roman" panose="02020603050405020304" pitchFamily="18" charset="0"/>
            </a:endParaRPr>
          </a:p>
        </p:txBody>
      </p:sp>
      <p:sp>
        <p:nvSpPr>
          <p:cNvPr id="18" name="Text Box 3"/>
          <p:cNvSpPr txBox="1">
            <a:spLocks/>
          </p:cNvSpPr>
          <p:nvPr/>
        </p:nvSpPr>
        <p:spPr bwMode="auto">
          <a:xfrm>
            <a:off x="347114" y="5484207"/>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2800" dirty="0">
                <a:solidFill>
                  <a:srgbClr val="FF0000"/>
                </a:solidFill>
                <a:latin typeface="Apple Chancery" panose="03020702040506060504" pitchFamily="66" charset="-79"/>
                <a:ea typeface="Palatino Linotype" charset="0"/>
                <a:cs typeface="Apple Chancery" panose="03020702040506060504" pitchFamily="66" charset="-79"/>
              </a:rPr>
              <a:t>Parting shot:</a:t>
            </a:r>
            <a:r>
              <a:rPr lang="en-US" altLang="en-US" sz="2000" dirty="0">
                <a:solidFill>
                  <a:srgbClr val="152CC2"/>
                </a:solidFill>
                <a:latin typeface="Times New Roman" panose="02020603050405020304" pitchFamily="18" charset="0"/>
                <a:ea typeface="Palatino Linotype" charset="0"/>
                <a:cs typeface="Times New Roman" panose="02020603050405020304" pitchFamily="18" charset="0"/>
              </a:rPr>
              <a:t> The moment of inertia gets bigger and bigger as you get farther and farther away from the body’s center of mass.</a:t>
            </a:r>
          </a:p>
        </p:txBody>
      </p:sp>
      <p:graphicFrame>
        <p:nvGraphicFramePr>
          <p:cNvPr id="19" name="Object 18"/>
          <p:cNvGraphicFramePr>
            <a:graphicFrameLocks noChangeAspect="1"/>
          </p:cNvGraphicFramePr>
          <p:nvPr/>
        </p:nvGraphicFramePr>
        <p:xfrm>
          <a:off x="1279525" y="4609818"/>
          <a:ext cx="5162550" cy="511175"/>
        </p:xfrm>
        <a:graphic>
          <a:graphicData uri="http://schemas.openxmlformats.org/presentationml/2006/ole">
            <mc:AlternateContent xmlns:mc="http://schemas.openxmlformats.org/markup-compatibility/2006">
              <mc:Choice xmlns:v="urn:schemas-microsoft-com:vml" Requires="v">
                <p:oleObj spid="_x0000_s65559" name="Equation" r:id="rId3" imgW="2692400" imgH="266700" progId="Equation.DSMT4">
                  <p:embed/>
                </p:oleObj>
              </mc:Choice>
              <mc:Fallback>
                <p:oleObj name="Equation" r:id="rId3" imgW="2692400" imgH="266700" progId="Equation.DSMT4">
                  <p:embed/>
                  <p:pic>
                    <p:nvPicPr>
                      <p:cNvPr id="19"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9525" y="4609818"/>
                        <a:ext cx="516255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 name="TextBox 19">
            <a:extLst>
              <a:ext uri="{FF2B5EF4-FFF2-40B4-BE49-F238E27FC236}">
                <a16:creationId xmlns:a16="http://schemas.microsoft.com/office/drawing/2014/main" id="{F6263965-E6CC-224F-9F14-60584B7E6D9E}"/>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6.) </a:t>
            </a:r>
          </a:p>
        </p:txBody>
      </p:sp>
    </p:spTree>
    <p:extLst>
      <p:ext uri="{BB962C8B-B14F-4D97-AF65-F5344CB8AC3E}">
        <p14:creationId xmlns:p14="http://schemas.microsoft.com/office/powerpoint/2010/main" val="2074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171436" y="4338890"/>
            <a:ext cx="0" cy="1142241"/>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3" name="Object 22"/>
          <p:cNvGraphicFramePr>
            <a:graphicFrameLocks noChangeAspect="1"/>
          </p:cNvGraphicFramePr>
          <p:nvPr/>
        </p:nvGraphicFramePr>
        <p:xfrm>
          <a:off x="5680798" y="4226971"/>
          <a:ext cx="1060450" cy="361950"/>
        </p:xfrm>
        <a:graphic>
          <a:graphicData uri="http://schemas.openxmlformats.org/presentationml/2006/ole">
            <mc:AlternateContent xmlns:mc="http://schemas.openxmlformats.org/markup-compatibility/2006">
              <mc:Choice xmlns:v="urn:schemas-microsoft-com:vml" Requires="v">
                <p:oleObj spid="_x0000_s29065" name="Equation" r:id="rId4" imgW="596900" imgH="203200" progId="Equation.DSMT4">
                  <p:embed/>
                </p:oleObj>
              </mc:Choice>
              <mc:Fallback>
                <p:oleObj name="Equation" r:id="rId4" imgW="596900" imgH="203200" progId="Equation.DSMT4">
                  <p:embed/>
                  <p:pic>
                    <p:nvPicPr>
                      <p:cNvPr id="23" name="Object 22"/>
                      <p:cNvPicPr/>
                      <p:nvPr/>
                    </p:nvPicPr>
                    <p:blipFill>
                      <a:blip r:embed="rId5"/>
                      <a:stretch>
                        <a:fillRect/>
                      </a:stretch>
                    </p:blipFill>
                    <p:spPr>
                      <a:xfrm>
                        <a:off x="5680798" y="4226971"/>
                        <a:ext cx="1060450" cy="361950"/>
                      </a:xfrm>
                      <a:prstGeom prst="rect">
                        <a:avLst/>
                      </a:prstGeom>
                    </p:spPr>
                  </p:pic>
                </p:oleObj>
              </mc:Fallback>
            </mc:AlternateContent>
          </a:graphicData>
        </a:graphic>
      </p:graphicFrame>
      <p:cxnSp>
        <p:nvCxnSpPr>
          <p:cNvPr id="32" name="Straight Connector 31"/>
          <p:cNvCxnSpPr/>
          <p:nvPr/>
        </p:nvCxnSpPr>
        <p:spPr>
          <a:xfrm>
            <a:off x="5548144" y="4982276"/>
            <a:ext cx="3092428"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4353" name="Rectangle 163"/>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8" name="TextBox 17"/>
          <p:cNvSpPr txBox="1"/>
          <p:nvPr/>
        </p:nvSpPr>
        <p:spPr>
          <a:xfrm>
            <a:off x="205871" y="228903"/>
            <a:ext cx="8785729" cy="830997"/>
          </a:xfrm>
          <a:prstGeom prst="rect">
            <a:avLst/>
          </a:prstGeom>
          <a:noFill/>
        </p:spPr>
        <p:txBody>
          <a:bodyPr wrap="square" rtlCol="0">
            <a:spAutoFit/>
          </a:bodyPr>
          <a:lstStyle/>
          <a:p>
            <a:r>
              <a:rPr lang="en-US" sz="2800" dirty="0">
                <a:solidFill>
                  <a:srgbClr val="FF0000"/>
                </a:solidFill>
                <a:latin typeface="Apple Chancery"/>
                <a:cs typeface="Apple Chancery"/>
              </a:rPr>
              <a:t>Example 2: </a:t>
            </a:r>
            <a:r>
              <a:rPr lang="en-US" sz="2000" dirty="0">
                <a:solidFill>
                  <a:srgbClr val="0000FF"/>
                </a:solidFill>
                <a:latin typeface="Times New Roman"/>
                <a:cs typeface="Times New Roman"/>
              </a:rPr>
              <a:t>Consider </a:t>
            </a:r>
            <a:r>
              <a:rPr lang="en-US" sz="2000" dirty="0">
                <a:latin typeface="Times New Roman"/>
                <a:cs typeface="Times New Roman"/>
              </a:rPr>
              <a:t>two masses </a:t>
            </a:r>
            <a:r>
              <a:rPr lang="en-US" sz="2000" dirty="0">
                <a:solidFill>
                  <a:srgbClr val="FF0000"/>
                </a:solidFill>
                <a:latin typeface="Times New Roman"/>
                <a:cs typeface="Times New Roman"/>
              </a:rPr>
              <a:t>m</a:t>
            </a:r>
            <a:r>
              <a:rPr lang="en-US" sz="2000" dirty="0">
                <a:latin typeface="Times New Roman"/>
                <a:cs typeface="Times New Roman"/>
              </a:rPr>
              <a:t> and </a:t>
            </a:r>
            <a:r>
              <a:rPr lang="en-US" sz="2000" dirty="0">
                <a:solidFill>
                  <a:srgbClr val="FF0000"/>
                </a:solidFill>
                <a:latin typeface="Times New Roman"/>
                <a:cs typeface="Times New Roman"/>
              </a:rPr>
              <a:t>3m</a:t>
            </a:r>
            <a:r>
              <a:rPr lang="en-US" sz="2000" dirty="0">
                <a:latin typeface="Times New Roman"/>
                <a:cs typeface="Times New Roman"/>
              </a:rPr>
              <a:t> located a distance </a:t>
            </a:r>
            <a:r>
              <a:rPr lang="en-US" sz="2000" dirty="0">
                <a:solidFill>
                  <a:srgbClr val="FF0000"/>
                </a:solidFill>
                <a:latin typeface="Times New Roman"/>
                <a:cs typeface="Times New Roman"/>
              </a:rPr>
              <a:t>1.0 meter </a:t>
            </a:r>
            <a:r>
              <a:rPr lang="en-US" sz="2000" dirty="0">
                <a:latin typeface="Times New Roman"/>
                <a:cs typeface="Times New Roman"/>
              </a:rPr>
              <a:t>apart.  Relative to the coordinate axes shown:</a:t>
            </a:r>
            <a:endParaRPr lang="en-US" sz="2400" dirty="0">
              <a:latin typeface="Apple Chancery"/>
              <a:cs typeface="Apple Chancery"/>
            </a:endParaRPr>
          </a:p>
        </p:txBody>
      </p:sp>
      <p:graphicFrame>
        <p:nvGraphicFramePr>
          <p:cNvPr id="34" name="Object 33"/>
          <p:cNvGraphicFramePr>
            <a:graphicFrameLocks noChangeAspect="1"/>
          </p:cNvGraphicFramePr>
          <p:nvPr/>
        </p:nvGraphicFramePr>
        <p:xfrm>
          <a:off x="1150938" y="1854200"/>
          <a:ext cx="4357687" cy="1957388"/>
        </p:xfrm>
        <a:graphic>
          <a:graphicData uri="http://schemas.openxmlformats.org/presentationml/2006/ole">
            <mc:AlternateContent xmlns:mc="http://schemas.openxmlformats.org/markup-compatibility/2006">
              <mc:Choice xmlns:v="urn:schemas-microsoft-com:vml" Requires="v">
                <p:oleObj spid="_x0000_s29066" name="Equation" r:id="rId6" imgW="2438400" imgH="1092200" progId="Equation.DSMT4">
                  <p:embed/>
                </p:oleObj>
              </mc:Choice>
              <mc:Fallback>
                <p:oleObj name="Equation" r:id="rId6" imgW="2438400" imgH="1092200" progId="Equation.DSMT4">
                  <p:embed/>
                  <p:pic>
                    <p:nvPicPr>
                      <p:cNvPr id="34" name="Object 33"/>
                      <p:cNvPicPr/>
                      <p:nvPr/>
                    </p:nvPicPr>
                    <p:blipFill>
                      <a:blip r:embed="rId7"/>
                      <a:stretch>
                        <a:fillRect/>
                      </a:stretch>
                    </p:blipFill>
                    <p:spPr>
                      <a:xfrm>
                        <a:off x="1150938" y="1854200"/>
                        <a:ext cx="4357687" cy="1957388"/>
                      </a:xfrm>
                      <a:prstGeom prst="rect">
                        <a:avLst/>
                      </a:prstGeom>
                    </p:spPr>
                  </p:pic>
                </p:oleObj>
              </mc:Fallback>
            </mc:AlternateContent>
          </a:graphicData>
        </a:graphic>
      </p:graphicFrame>
      <p:sp>
        <p:nvSpPr>
          <p:cNvPr id="54" name="TextBox 53"/>
          <p:cNvSpPr txBox="1"/>
          <p:nvPr/>
        </p:nvSpPr>
        <p:spPr>
          <a:xfrm>
            <a:off x="588819" y="1059900"/>
            <a:ext cx="4783281" cy="707886"/>
          </a:xfrm>
          <a:prstGeom prst="rect">
            <a:avLst/>
          </a:prstGeom>
          <a:noFill/>
        </p:spPr>
        <p:txBody>
          <a:bodyPr wrap="square" rtlCol="0">
            <a:spAutoFit/>
          </a:bodyPr>
          <a:lstStyle/>
          <a:p>
            <a:r>
              <a:rPr lang="en-US" sz="2000" dirty="0">
                <a:solidFill>
                  <a:srgbClr val="FF0000"/>
                </a:solidFill>
                <a:latin typeface="Apple Chancery"/>
                <a:cs typeface="Apple Chancery"/>
              </a:rPr>
              <a:t>a.) </a:t>
            </a:r>
            <a:r>
              <a:rPr lang="en-US" sz="2000" dirty="0">
                <a:solidFill>
                  <a:srgbClr val="0000FF"/>
                </a:solidFill>
                <a:latin typeface="Times New Roman"/>
                <a:cs typeface="Times New Roman"/>
              </a:rPr>
              <a:t>Determine</a:t>
            </a:r>
            <a:r>
              <a:rPr lang="en-US" sz="2000" dirty="0">
                <a:latin typeface="Times New Roman"/>
                <a:cs typeface="Times New Roman"/>
              </a:rPr>
              <a:t> the </a:t>
            </a:r>
            <a:r>
              <a:rPr lang="en-US" sz="2000" i="1" dirty="0">
                <a:solidFill>
                  <a:srgbClr val="0000FF"/>
                </a:solidFill>
                <a:latin typeface="Times New Roman"/>
                <a:cs typeface="Times New Roman"/>
              </a:rPr>
              <a:t>moment of inertia </a:t>
            </a:r>
            <a:r>
              <a:rPr lang="en-US" sz="2000" dirty="0">
                <a:latin typeface="Times New Roman"/>
                <a:cs typeface="Times New Roman"/>
              </a:rPr>
              <a:t>about the y-axis through the x-axis </a:t>
            </a:r>
            <a:r>
              <a:rPr lang="en-US" sz="2000" i="1" dirty="0">
                <a:solidFill>
                  <a:srgbClr val="FF0000"/>
                </a:solidFill>
                <a:latin typeface="Times New Roman"/>
                <a:cs typeface="Times New Roman"/>
              </a:rPr>
              <a:t>center of mass</a:t>
            </a:r>
            <a:r>
              <a:rPr lang="en-US" sz="2000" dirty="0">
                <a:latin typeface="Times New Roman"/>
                <a:cs typeface="Times New Roman"/>
              </a:rPr>
              <a:t>:</a:t>
            </a:r>
            <a:endParaRPr lang="en-US" sz="2400" dirty="0">
              <a:latin typeface="Apple Chancery"/>
              <a:cs typeface="Apple Chancery"/>
            </a:endParaRPr>
          </a:p>
        </p:txBody>
      </p:sp>
      <p:sp>
        <p:nvSpPr>
          <p:cNvPr id="19" name="TextBox 18"/>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7.)</a:t>
            </a:r>
          </a:p>
        </p:txBody>
      </p:sp>
      <p:graphicFrame>
        <p:nvGraphicFramePr>
          <p:cNvPr id="24" name="Object 23"/>
          <p:cNvGraphicFramePr>
            <a:graphicFrameLocks noChangeAspect="1"/>
          </p:cNvGraphicFramePr>
          <p:nvPr/>
        </p:nvGraphicFramePr>
        <p:xfrm>
          <a:off x="7537450" y="4228559"/>
          <a:ext cx="1062038" cy="360362"/>
        </p:xfrm>
        <a:graphic>
          <a:graphicData uri="http://schemas.openxmlformats.org/presentationml/2006/ole">
            <mc:AlternateContent xmlns:mc="http://schemas.openxmlformats.org/markup-compatibility/2006">
              <mc:Choice xmlns:v="urn:schemas-microsoft-com:vml" Requires="v">
                <p:oleObj spid="_x0000_s29067" name="Equation" r:id="rId8" imgW="596900" imgH="203200" progId="Equation.DSMT4">
                  <p:embed/>
                </p:oleObj>
              </mc:Choice>
              <mc:Fallback>
                <p:oleObj name="Equation" r:id="rId8" imgW="596900" imgH="203200" progId="Equation.DSMT4">
                  <p:embed/>
                  <p:pic>
                    <p:nvPicPr>
                      <p:cNvPr id="24" name="Object 23"/>
                      <p:cNvPicPr/>
                      <p:nvPr/>
                    </p:nvPicPr>
                    <p:blipFill>
                      <a:blip r:embed="rId9"/>
                      <a:stretch>
                        <a:fillRect/>
                      </a:stretch>
                    </p:blipFill>
                    <p:spPr>
                      <a:xfrm>
                        <a:off x="7537450" y="4228559"/>
                        <a:ext cx="1062038" cy="360362"/>
                      </a:xfrm>
                      <a:prstGeom prst="rect">
                        <a:avLst/>
                      </a:prstGeom>
                    </p:spPr>
                  </p:pic>
                </p:oleObj>
              </mc:Fallback>
            </mc:AlternateContent>
          </a:graphicData>
        </a:graphic>
      </p:graphicFrame>
      <p:graphicFrame>
        <p:nvGraphicFramePr>
          <p:cNvPr id="25" name="Object 24"/>
          <p:cNvGraphicFramePr>
            <a:graphicFrameLocks noChangeAspect="1"/>
          </p:cNvGraphicFramePr>
          <p:nvPr/>
        </p:nvGraphicFramePr>
        <p:xfrm>
          <a:off x="5727700" y="5341938"/>
          <a:ext cx="947738" cy="361950"/>
        </p:xfrm>
        <a:graphic>
          <a:graphicData uri="http://schemas.openxmlformats.org/presentationml/2006/ole">
            <mc:AlternateContent xmlns:mc="http://schemas.openxmlformats.org/markup-compatibility/2006">
              <mc:Choice xmlns:v="urn:schemas-microsoft-com:vml" Requires="v">
                <p:oleObj spid="_x0000_s29068" name="Equation" r:id="rId10" imgW="533400" imgH="203200" progId="Equation.DSMT4">
                  <p:embed/>
                </p:oleObj>
              </mc:Choice>
              <mc:Fallback>
                <p:oleObj name="Equation" r:id="rId10" imgW="533400" imgH="203200" progId="Equation.DSMT4">
                  <p:embed/>
                  <p:pic>
                    <p:nvPicPr>
                      <p:cNvPr id="25" name="Object 24"/>
                      <p:cNvPicPr/>
                      <p:nvPr/>
                    </p:nvPicPr>
                    <p:blipFill>
                      <a:blip r:embed="rId11"/>
                      <a:stretch>
                        <a:fillRect/>
                      </a:stretch>
                    </p:blipFill>
                    <p:spPr>
                      <a:xfrm>
                        <a:off x="5727700" y="5341938"/>
                        <a:ext cx="947738" cy="361950"/>
                      </a:xfrm>
                      <a:prstGeom prst="rect">
                        <a:avLst/>
                      </a:prstGeom>
                    </p:spPr>
                  </p:pic>
                </p:oleObj>
              </mc:Fallback>
            </mc:AlternateContent>
          </a:graphicData>
        </a:graphic>
      </p:graphicFrame>
      <p:graphicFrame>
        <p:nvGraphicFramePr>
          <p:cNvPr id="26" name="Object 25"/>
          <p:cNvGraphicFramePr>
            <a:graphicFrameLocks noChangeAspect="1"/>
          </p:cNvGraphicFramePr>
          <p:nvPr/>
        </p:nvGraphicFramePr>
        <p:xfrm>
          <a:off x="7686675" y="5348288"/>
          <a:ext cx="812800" cy="361950"/>
        </p:xfrm>
        <a:graphic>
          <a:graphicData uri="http://schemas.openxmlformats.org/presentationml/2006/ole">
            <mc:AlternateContent xmlns:mc="http://schemas.openxmlformats.org/markup-compatibility/2006">
              <mc:Choice xmlns:v="urn:schemas-microsoft-com:vml" Requires="v">
                <p:oleObj spid="_x0000_s29069" name="Equation" r:id="rId12" imgW="457200" imgH="203200" progId="Equation.DSMT4">
                  <p:embed/>
                </p:oleObj>
              </mc:Choice>
              <mc:Fallback>
                <p:oleObj name="Equation" r:id="rId12" imgW="457200" imgH="203200" progId="Equation.DSMT4">
                  <p:embed/>
                  <p:pic>
                    <p:nvPicPr>
                      <p:cNvPr id="26" name="Object 25"/>
                      <p:cNvPicPr/>
                      <p:nvPr/>
                    </p:nvPicPr>
                    <p:blipFill>
                      <a:blip r:embed="rId13"/>
                      <a:stretch>
                        <a:fillRect/>
                      </a:stretch>
                    </p:blipFill>
                    <p:spPr>
                      <a:xfrm>
                        <a:off x="7686675" y="5348288"/>
                        <a:ext cx="812800" cy="361950"/>
                      </a:xfrm>
                      <a:prstGeom prst="rect">
                        <a:avLst/>
                      </a:prstGeom>
                    </p:spPr>
                  </p:pic>
                </p:oleObj>
              </mc:Fallback>
            </mc:AlternateContent>
          </a:graphicData>
        </a:graphic>
      </p:graphicFrame>
      <p:graphicFrame>
        <p:nvGraphicFramePr>
          <p:cNvPr id="27" name="Object 26"/>
          <p:cNvGraphicFramePr>
            <a:graphicFrameLocks noChangeAspect="1"/>
          </p:cNvGraphicFramePr>
          <p:nvPr/>
        </p:nvGraphicFramePr>
        <p:xfrm>
          <a:off x="6942958" y="4276149"/>
          <a:ext cx="171810" cy="223838"/>
        </p:xfrm>
        <a:graphic>
          <a:graphicData uri="http://schemas.openxmlformats.org/presentationml/2006/ole">
            <mc:AlternateContent xmlns:mc="http://schemas.openxmlformats.org/markup-compatibility/2006">
              <mc:Choice xmlns:v="urn:schemas-microsoft-com:vml" Requires="v">
                <p:oleObj spid="_x0000_s29070" name="Equation" r:id="rId14" imgW="127000" imgH="165100" progId="Equation.DSMT4">
                  <p:embed/>
                </p:oleObj>
              </mc:Choice>
              <mc:Fallback>
                <p:oleObj name="Equation" r:id="rId14" imgW="127000" imgH="165100" progId="Equation.DSMT4">
                  <p:embed/>
                  <p:pic>
                    <p:nvPicPr>
                      <p:cNvPr id="27" name="Object 26"/>
                      <p:cNvPicPr/>
                      <p:nvPr/>
                    </p:nvPicPr>
                    <p:blipFill>
                      <a:blip r:embed="rId15"/>
                      <a:stretch>
                        <a:fillRect/>
                      </a:stretch>
                    </p:blipFill>
                    <p:spPr>
                      <a:xfrm>
                        <a:off x="6942958" y="4276149"/>
                        <a:ext cx="171810" cy="223838"/>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8499476" y="4990214"/>
          <a:ext cx="171450" cy="171450"/>
        </p:xfrm>
        <a:graphic>
          <a:graphicData uri="http://schemas.openxmlformats.org/presentationml/2006/ole">
            <mc:AlternateContent xmlns:mc="http://schemas.openxmlformats.org/markup-compatibility/2006">
              <mc:Choice xmlns:v="urn:schemas-microsoft-com:vml" Requires="v">
                <p:oleObj spid="_x0000_s29071" name="Equation" r:id="rId16" imgW="127000" imgH="127000" progId="Equation.DSMT4">
                  <p:embed/>
                </p:oleObj>
              </mc:Choice>
              <mc:Fallback>
                <p:oleObj name="Equation" r:id="rId16" imgW="127000" imgH="127000" progId="Equation.DSMT4">
                  <p:embed/>
                  <p:pic>
                    <p:nvPicPr>
                      <p:cNvPr id="28" name="Object 27"/>
                      <p:cNvPicPr/>
                      <p:nvPr/>
                    </p:nvPicPr>
                    <p:blipFill>
                      <a:blip r:embed="rId17"/>
                      <a:stretch>
                        <a:fillRect/>
                      </a:stretch>
                    </p:blipFill>
                    <p:spPr>
                      <a:xfrm>
                        <a:off x="8499476" y="4990214"/>
                        <a:ext cx="171450" cy="171450"/>
                      </a:xfrm>
                      <a:prstGeom prst="rect">
                        <a:avLst/>
                      </a:prstGeom>
                    </p:spPr>
                  </p:pic>
                </p:oleObj>
              </mc:Fallback>
            </mc:AlternateContent>
          </a:graphicData>
        </a:graphic>
      </p:graphicFrame>
      <p:sp>
        <p:nvSpPr>
          <p:cNvPr id="2" name="Can 1"/>
          <p:cNvSpPr/>
          <p:nvPr/>
        </p:nvSpPr>
        <p:spPr>
          <a:xfrm>
            <a:off x="5862209" y="4591287"/>
            <a:ext cx="606324" cy="704047"/>
          </a:xfrm>
          <a:prstGeom prst="can">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an 28"/>
          <p:cNvSpPr/>
          <p:nvPr/>
        </p:nvSpPr>
        <p:spPr>
          <a:xfrm>
            <a:off x="7940747" y="4590402"/>
            <a:ext cx="274611" cy="704932"/>
          </a:xfrm>
          <a:prstGeom prst="can">
            <a:avLst/>
          </a:prstGeom>
          <a:solidFill>
            <a:srgbClr val="0000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6468533" y="4940300"/>
            <a:ext cx="1472214" cy="80433"/>
          </a:xfrm>
          <a:prstGeom prst="rect">
            <a:avLst/>
          </a:prstGeom>
          <a:solidFill>
            <a:srgbClr val="FF66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5548144" y="2010476"/>
            <a:ext cx="3092428"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nvGraphicFramePr>
        <p:xfrm>
          <a:off x="5595938" y="1182688"/>
          <a:ext cx="1060450" cy="361950"/>
        </p:xfrm>
        <a:graphic>
          <a:graphicData uri="http://schemas.openxmlformats.org/presentationml/2006/ole">
            <mc:AlternateContent xmlns:mc="http://schemas.openxmlformats.org/markup-compatibility/2006">
              <mc:Choice xmlns:v="urn:schemas-microsoft-com:vml" Requires="v">
                <p:oleObj spid="_x0000_s29072" name="Equation" r:id="rId18" imgW="596900" imgH="203200" progId="Equation.DSMT4">
                  <p:embed/>
                </p:oleObj>
              </mc:Choice>
              <mc:Fallback>
                <p:oleObj name="Equation" r:id="rId18" imgW="596900" imgH="203200" progId="Equation.DSMT4">
                  <p:embed/>
                  <p:pic>
                    <p:nvPicPr>
                      <p:cNvPr id="37" name="Object 36"/>
                      <p:cNvPicPr/>
                      <p:nvPr/>
                    </p:nvPicPr>
                    <p:blipFill>
                      <a:blip r:embed="rId5"/>
                      <a:stretch>
                        <a:fillRect/>
                      </a:stretch>
                    </p:blipFill>
                    <p:spPr>
                      <a:xfrm>
                        <a:off x="5595938" y="1182688"/>
                        <a:ext cx="1060450" cy="361950"/>
                      </a:xfrm>
                      <a:prstGeom prst="rect">
                        <a:avLst/>
                      </a:prstGeom>
                    </p:spPr>
                  </p:pic>
                </p:oleObj>
              </mc:Fallback>
            </mc:AlternateContent>
          </a:graphicData>
        </a:graphic>
      </p:graphicFrame>
      <p:graphicFrame>
        <p:nvGraphicFramePr>
          <p:cNvPr id="38" name="Object 37"/>
          <p:cNvGraphicFramePr>
            <a:graphicFrameLocks noChangeAspect="1"/>
          </p:cNvGraphicFramePr>
          <p:nvPr/>
        </p:nvGraphicFramePr>
        <p:xfrm>
          <a:off x="7537450" y="1182688"/>
          <a:ext cx="1062038" cy="360362"/>
        </p:xfrm>
        <a:graphic>
          <a:graphicData uri="http://schemas.openxmlformats.org/presentationml/2006/ole">
            <mc:AlternateContent xmlns:mc="http://schemas.openxmlformats.org/markup-compatibility/2006">
              <mc:Choice xmlns:v="urn:schemas-microsoft-com:vml" Requires="v">
                <p:oleObj spid="_x0000_s29073" name="Equation" r:id="rId19" imgW="596900" imgH="203200" progId="Equation.DSMT4">
                  <p:embed/>
                </p:oleObj>
              </mc:Choice>
              <mc:Fallback>
                <p:oleObj name="Equation" r:id="rId19" imgW="596900" imgH="203200" progId="Equation.DSMT4">
                  <p:embed/>
                  <p:pic>
                    <p:nvPicPr>
                      <p:cNvPr id="38" name="Object 37"/>
                      <p:cNvPicPr/>
                      <p:nvPr/>
                    </p:nvPicPr>
                    <p:blipFill>
                      <a:blip r:embed="rId9"/>
                      <a:stretch>
                        <a:fillRect/>
                      </a:stretch>
                    </p:blipFill>
                    <p:spPr>
                      <a:xfrm>
                        <a:off x="7537450" y="1182688"/>
                        <a:ext cx="1062038" cy="360362"/>
                      </a:xfrm>
                      <a:prstGeom prst="rect">
                        <a:avLst/>
                      </a:prstGeom>
                    </p:spPr>
                  </p:pic>
                </p:oleObj>
              </mc:Fallback>
            </mc:AlternateContent>
          </a:graphicData>
        </a:graphic>
      </p:graphicFrame>
      <p:graphicFrame>
        <p:nvGraphicFramePr>
          <p:cNvPr id="39" name="Object 38"/>
          <p:cNvGraphicFramePr>
            <a:graphicFrameLocks noChangeAspect="1"/>
          </p:cNvGraphicFramePr>
          <p:nvPr/>
        </p:nvGraphicFramePr>
        <p:xfrm>
          <a:off x="5657850" y="2351088"/>
          <a:ext cx="1084263" cy="361950"/>
        </p:xfrm>
        <a:graphic>
          <a:graphicData uri="http://schemas.openxmlformats.org/presentationml/2006/ole">
            <mc:AlternateContent xmlns:mc="http://schemas.openxmlformats.org/markup-compatibility/2006">
              <mc:Choice xmlns:v="urn:schemas-microsoft-com:vml" Requires="v">
                <p:oleObj spid="_x0000_s29074" name="Equation" r:id="rId20" imgW="609600" imgH="203200" progId="Equation.DSMT4">
                  <p:embed/>
                </p:oleObj>
              </mc:Choice>
              <mc:Fallback>
                <p:oleObj name="Equation" r:id="rId20" imgW="609600" imgH="203200" progId="Equation.DSMT4">
                  <p:embed/>
                  <p:pic>
                    <p:nvPicPr>
                      <p:cNvPr id="39" name="Object 38"/>
                      <p:cNvPicPr/>
                      <p:nvPr/>
                    </p:nvPicPr>
                    <p:blipFill>
                      <a:blip r:embed="rId21"/>
                      <a:stretch>
                        <a:fillRect/>
                      </a:stretch>
                    </p:blipFill>
                    <p:spPr>
                      <a:xfrm>
                        <a:off x="5657850" y="2351088"/>
                        <a:ext cx="1084263" cy="361950"/>
                      </a:xfrm>
                      <a:prstGeom prst="rect">
                        <a:avLst/>
                      </a:prstGeom>
                    </p:spPr>
                  </p:pic>
                </p:oleObj>
              </mc:Fallback>
            </mc:AlternateContent>
          </a:graphicData>
        </a:graphic>
      </p:graphicFrame>
      <p:graphicFrame>
        <p:nvGraphicFramePr>
          <p:cNvPr id="40" name="Object 39"/>
          <p:cNvGraphicFramePr>
            <a:graphicFrameLocks noChangeAspect="1"/>
          </p:cNvGraphicFramePr>
          <p:nvPr/>
        </p:nvGraphicFramePr>
        <p:xfrm>
          <a:off x="7620000" y="2351088"/>
          <a:ext cx="947738" cy="361950"/>
        </p:xfrm>
        <a:graphic>
          <a:graphicData uri="http://schemas.openxmlformats.org/presentationml/2006/ole">
            <mc:AlternateContent xmlns:mc="http://schemas.openxmlformats.org/markup-compatibility/2006">
              <mc:Choice xmlns:v="urn:schemas-microsoft-com:vml" Requires="v">
                <p:oleObj spid="_x0000_s29075" name="Equation" r:id="rId22" imgW="533400" imgH="203200" progId="Equation.DSMT4">
                  <p:embed/>
                </p:oleObj>
              </mc:Choice>
              <mc:Fallback>
                <p:oleObj name="Equation" r:id="rId22" imgW="533400" imgH="203200" progId="Equation.DSMT4">
                  <p:embed/>
                  <p:pic>
                    <p:nvPicPr>
                      <p:cNvPr id="40" name="Object 39"/>
                      <p:cNvPicPr/>
                      <p:nvPr/>
                    </p:nvPicPr>
                    <p:blipFill>
                      <a:blip r:embed="rId23"/>
                      <a:stretch>
                        <a:fillRect/>
                      </a:stretch>
                    </p:blipFill>
                    <p:spPr>
                      <a:xfrm>
                        <a:off x="7620000" y="2351088"/>
                        <a:ext cx="947738" cy="361950"/>
                      </a:xfrm>
                      <a:prstGeom prst="rect">
                        <a:avLst/>
                      </a:prstGeom>
                    </p:spPr>
                  </p:pic>
                </p:oleObj>
              </mc:Fallback>
            </mc:AlternateContent>
          </a:graphicData>
        </a:graphic>
      </p:graphicFrame>
      <p:graphicFrame>
        <p:nvGraphicFramePr>
          <p:cNvPr id="41" name="Object 40"/>
          <p:cNvGraphicFramePr>
            <a:graphicFrameLocks noChangeAspect="1"/>
          </p:cNvGraphicFramePr>
          <p:nvPr/>
        </p:nvGraphicFramePr>
        <p:xfrm>
          <a:off x="6640851" y="1544638"/>
          <a:ext cx="171810" cy="223838"/>
        </p:xfrm>
        <a:graphic>
          <a:graphicData uri="http://schemas.openxmlformats.org/presentationml/2006/ole">
            <mc:AlternateContent xmlns:mc="http://schemas.openxmlformats.org/markup-compatibility/2006">
              <mc:Choice xmlns:v="urn:schemas-microsoft-com:vml" Requires="v">
                <p:oleObj spid="_x0000_s29076" name="Equation" r:id="rId24" imgW="127000" imgH="165100" progId="Equation.DSMT4">
                  <p:embed/>
                </p:oleObj>
              </mc:Choice>
              <mc:Fallback>
                <p:oleObj name="Equation" r:id="rId24" imgW="127000" imgH="165100" progId="Equation.DSMT4">
                  <p:embed/>
                  <p:pic>
                    <p:nvPicPr>
                      <p:cNvPr id="41" name="Object 40"/>
                      <p:cNvPicPr/>
                      <p:nvPr/>
                    </p:nvPicPr>
                    <p:blipFill>
                      <a:blip r:embed="rId15"/>
                      <a:stretch>
                        <a:fillRect/>
                      </a:stretch>
                    </p:blipFill>
                    <p:spPr>
                      <a:xfrm>
                        <a:off x="6640851" y="1544638"/>
                        <a:ext cx="171810" cy="223838"/>
                      </a:xfrm>
                      <a:prstGeom prst="rect">
                        <a:avLst/>
                      </a:prstGeom>
                    </p:spPr>
                  </p:pic>
                </p:oleObj>
              </mc:Fallback>
            </mc:AlternateContent>
          </a:graphicData>
        </a:graphic>
      </p:graphicFrame>
      <p:graphicFrame>
        <p:nvGraphicFramePr>
          <p:cNvPr id="42" name="Object 41"/>
          <p:cNvGraphicFramePr>
            <a:graphicFrameLocks noChangeAspect="1"/>
          </p:cNvGraphicFramePr>
          <p:nvPr/>
        </p:nvGraphicFramePr>
        <p:xfrm>
          <a:off x="8499476" y="2018414"/>
          <a:ext cx="171450" cy="171450"/>
        </p:xfrm>
        <a:graphic>
          <a:graphicData uri="http://schemas.openxmlformats.org/presentationml/2006/ole">
            <mc:AlternateContent xmlns:mc="http://schemas.openxmlformats.org/markup-compatibility/2006">
              <mc:Choice xmlns:v="urn:schemas-microsoft-com:vml" Requires="v">
                <p:oleObj spid="_x0000_s29077" name="Equation" r:id="rId25" imgW="127000" imgH="127000" progId="Equation.DSMT4">
                  <p:embed/>
                </p:oleObj>
              </mc:Choice>
              <mc:Fallback>
                <p:oleObj name="Equation" r:id="rId25" imgW="127000" imgH="127000" progId="Equation.DSMT4">
                  <p:embed/>
                  <p:pic>
                    <p:nvPicPr>
                      <p:cNvPr id="42" name="Object 41"/>
                      <p:cNvPicPr/>
                      <p:nvPr/>
                    </p:nvPicPr>
                    <p:blipFill>
                      <a:blip r:embed="rId17"/>
                      <a:stretch>
                        <a:fillRect/>
                      </a:stretch>
                    </p:blipFill>
                    <p:spPr>
                      <a:xfrm>
                        <a:off x="8499476" y="2018414"/>
                        <a:ext cx="171450" cy="171450"/>
                      </a:xfrm>
                      <a:prstGeom prst="rect">
                        <a:avLst/>
                      </a:prstGeom>
                    </p:spPr>
                  </p:pic>
                </p:oleObj>
              </mc:Fallback>
            </mc:AlternateContent>
          </a:graphicData>
        </a:graphic>
      </p:graphicFrame>
      <p:sp>
        <p:nvSpPr>
          <p:cNvPr id="43" name="Can 42"/>
          <p:cNvSpPr/>
          <p:nvPr/>
        </p:nvSpPr>
        <p:spPr>
          <a:xfrm>
            <a:off x="5862209" y="1619487"/>
            <a:ext cx="606324" cy="704047"/>
          </a:xfrm>
          <a:prstGeom prst="can">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an 43"/>
          <p:cNvSpPr/>
          <p:nvPr/>
        </p:nvSpPr>
        <p:spPr>
          <a:xfrm>
            <a:off x="7940747" y="1618602"/>
            <a:ext cx="274611" cy="704932"/>
          </a:xfrm>
          <a:prstGeom prst="can">
            <a:avLst/>
          </a:prstGeom>
          <a:solidFill>
            <a:srgbClr val="0000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6468533" y="1968500"/>
            <a:ext cx="1472214" cy="80433"/>
          </a:xfrm>
          <a:prstGeom prst="rect">
            <a:avLst/>
          </a:prstGeom>
          <a:solidFill>
            <a:srgbClr val="FF66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588819" y="3796611"/>
            <a:ext cx="4783281" cy="707886"/>
          </a:xfrm>
          <a:prstGeom prst="rect">
            <a:avLst/>
          </a:prstGeom>
          <a:noFill/>
        </p:spPr>
        <p:txBody>
          <a:bodyPr wrap="square" rtlCol="0">
            <a:spAutoFit/>
          </a:bodyPr>
          <a:lstStyle/>
          <a:p>
            <a:r>
              <a:rPr lang="en-US" sz="2000" dirty="0">
                <a:solidFill>
                  <a:srgbClr val="FF0000"/>
                </a:solidFill>
                <a:latin typeface="Apple Chancery"/>
                <a:cs typeface="Apple Chancery"/>
              </a:rPr>
              <a:t>b.) </a:t>
            </a:r>
            <a:r>
              <a:rPr lang="en-US" sz="2000" dirty="0">
                <a:solidFill>
                  <a:srgbClr val="0000FF"/>
                </a:solidFill>
                <a:latin typeface="Times New Roman"/>
                <a:cs typeface="Times New Roman"/>
              </a:rPr>
              <a:t>Determine</a:t>
            </a:r>
            <a:r>
              <a:rPr lang="en-US" sz="2000" dirty="0">
                <a:latin typeface="Times New Roman"/>
                <a:cs typeface="Times New Roman"/>
              </a:rPr>
              <a:t> the </a:t>
            </a:r>
            <a:r>
              <a:rPr lang="en-US" sz="2000" i="1" dirty="0">
                <a:solidFill>
                  <a:srgbClr val="0000FF"/>
                </a:solidFill>
                <a:latin typeface="Times New Roman"/>
                <a:cs typeface="Times New Roman"/>
              </a:rPr>
              <a:t>moment of inertia </a:t>
            </a:r>
            <a:r>
              <a:rPr lang="en-US" sz="2000" dirty="0">
                <a:latin typeface="Times New Roman"/>
                <a:cs typeface="Times New Roman"/>
              </a:rPr>
              <a:t>about the y-axis as shown:</a:t>
            </a:r>
            <a:endParaRPr lang="en-US" sz="2400" dirty="0">
              <a:latin typeface="Apple Chancery"/>
              <a:cs typeface="Apple Chancery"/>
            </a:endParaRPr>
          </a:p>
        </p:txBody>
      </p:sp>
      <p:graphicFrame>
        <p:nvGraphicFramePr>
          <p:cNvPr id="61" name="Object 60"/>
          <p:cNvGraphicFramePr>
            <a:graphicFrameLocks noChangeAspect="1"/>
          </p:cNvGraphicFramePr>
          <p:nvPr/>
        </p:nvGraphicFramePr>
        <p:xfrm>
          <a:off x="1289050" y="4546600"/>
          <a:ext cx="4084638" cy="1957388"/>
        </p:xfrm>
        <a:graphic>
          <a:graphicData uri="http://schemas.openxmlformats.org/presentationml/2006/ole">
            <mc:AlternateContent xmlns:mc="http://schemas.openxmlformats.org/markup-compatibility/2006">
              <mc:Choice xmlns:v="urn:schemas-microsoft-com:vml" Requires="v">
                <p:oleObj spid="_x0000_s29078" name="Equation" r:id="rId26" imgW="2286000" imgH="1092200" progId="Equation.DSMT4">
                  <p:embed/>
                </p:oleObj>
              </mc:Choice>
              <mc:Fallback>
                <p:oleObj name="Equation" r:id="rId26" imgW="2286000" imgH="1092200" progId="Equation.DSMT4">
                  <p:embed/>
                  <p:pic>
                    <p:nvPicPr>
                      <p:cNvPr id="61" name="Object 60"/>
                      <p:cNvPicPr/>
                      <p:nvPr/>
                    </p:nvPicPr>
                    <p:blipFill>
                      <a:blip r:embed="rId27"/>
                      <a:stretch>
                        <a:fillRect/>
                      </a:stretch>
                    </p:blipFill>
                    <p:spPr>
                      <a:xfrm>
                        <a:off x="1289050" y="4546600"/>
                        <a:ext cx="4084638" cy="1957388"/>
                      </a:xfrm>
                      <a:prstGeom prst="rect">
                        <a:avLst/>
                      </a:prstGeom>
                    </p:spPr>
                  </p:pic>
                </p:oleObj>
              </mc:Fallback>
            </mc:AlternateContent>
          </a:graphicData>
        </a:graphic>
      </p:graphicFrame>
      <p:cxnSp>
        <p:nvCxnSpPr>
          <p:cNvPr id="64" name="Straight Connector 63"/>
          <p:cNvCxnSpPr/>
          <p:nvPr/>
        </p:nvCxnSpPr>
        <p:spPr>
          <a:xfrm>
            <a:off x="6839360" y="1619487"/>
            <a:ext cx="0" cy="704047"/>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5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ssolve">
                                      <p:cBhvr>
                                        <p:cTn id="18" dur="500"/>
                                        <p:tgtEl>
                                          <p:spTgt spid="23"/>
                                        </p:tgtEl>
                                      </p:cBhvr>
                                    </p:animEffect>
                                  </p:childTnLst>
                                </p:cTn>
                              </p:par>
                              <p:par>
                                <p:cTn id="19" presetID="9"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dissolve">
                                      <p:cBhvr>
                                        <p:cTn id="21" dur="500"/>
                                        <p:tgtEl>
                                          <p:spTgt spid="32"/>
                                        </p:tgtEl>
                                      </p:cBhvr>
                                    </p:animEffect>
                                  </p:childTnLst>
                                </p:cTn>
                              </p:par>
                              <p:par>
                                <p:cTn id="22" presetID="9"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500"/>
                                        <p:tgtEl>
                                          <p:spTgt spid="24"/>
                                        </p:tgtEl>
                                      </p:cBhvr>
                                    </p:animEffect>
                                  </p:childTnLst>
                                </p:cTn>
                              </p:par>
                              <p:par>
                                <p:cTn id="25" presetID="9"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par>
                                <p:cTn id="28" presetID="9"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dissolve">
                                      <p:cBhvr>
                                        <p:cTn id="30" dur="500"/>
                                        <p:tgtEl>
                                          <p:spTgt spid="26"/>
                                        </p:tgtEl>
                                      </p:cBhvr>
                                    </p:animEffect>
                                  </p:childTnLst>
                                </p:cTn>
                              </p:par>
                              <p:par>
                                <p:cTn id="31" presetID="9"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500"/>
                                        <p:tgtEl>
                                          <p:spTgt spid="27"/>
                                        </p:tgtEl>
                                      </p:cBhvr>
                                    </p:animEffect>
                                  </p:childTnLst>
                                </p:cTn>
                              </p:par>
                              <p:par>
                                <p:cTn id="34" presetID="9"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dissolve">
                                      <p:cBhvr>
                                        <p:cTn id="39" dur="500"/>
                                        <p:tgtEl>
                                          <p:spTgt spid="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ssolve">
                                      <p:cBhvr>
                                        <p:cTn id="42" dur="500"/>
                                        <p:tgtEl>
                                          <p:spTgt spid="29"/>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dissolv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dissolve">
                                      <p:cBhvr>
                                        <p:cTn id="5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 grpId="0" animBg="1"/>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3" name="Rectangle 163"/>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8" name="TextBox 17"/>
          <p:cNvSpPr txBox="1"/>
          <p:nvPr/>
        </p:nvSpPr>
        <p:spPr>
          <a:xfrm>
            <a:off x="205871" y="228903"/>
            <a:ext cx="8785729" cy="830997"/>
          </a:xfrm>
          <a:prstGeom prst="rect">
            <a:avLst/>
          </a:prstGeom>
          <a:noFill/>
        </p:spPr>
        <p:txBody>
          <a:bodyPr wrap="square" rtlCol="0">
            <a:spAutoFit/>
          </a:bodyPr>
          <a:lstStyle/>
          <a:p>
            <a:r>
              <a:rPr lang="en-US" sz="2000" dirty="0">
                <a:solidFill>
                  <a:srgbClr val="FF0000"/>
                </a:solidFill>
                <a:latin typeface="Apple Chancery"/>
                <a:cs typeface="Apple Chancery"/>
              </a:rPr>
              <a:t>Notice</a:t>
            </a:r>
            <a:r>
              <a:rPr lang="en-US" sz="2800" dirty="0">
                <a:solidFill>
                  <a:srgbClr val="FF0000"/>
                </a:solidFill>
                <a:latin typeface="Apple Chancery"/>
                <a:cs typeface="Apple Chancery"/>
              </a:rPr>
              <a:t> </a:t>
            </a:r>
            <a:r>
              <a:rPr lang="en-US" sz="2000" dirty="0">
                <a:latin typeface="Times New Roman"/>
                <a:cs typeface="Times New Roman"/>
              </a:rPr>
              <a:t>the </a:t>
            </a:r>
            <a:r>
              <a:rPr lang="en-US" sz="2000" i="1" dirty="0">
                <a:solidFill>
                  <a:srgbClr val="0000FF"/>
                </a:solidFill>
                <a:latin typeface="Times New Roman"/>
                <a:cs typeface="Times New Roman"/>
              </a:rPr>
              <a:t>moment of inertia </a:t>
            </a:r>
            <a:r>
              <a:rPr lang="en-US" sz="2000" dirty="0">
                <a:latin typeface="Times New Roman"/>
                <a:cs typeface="Times New Roman"/>
              </a:rPr>
              <a:t>about the </a:t>
            </a:r>
            <a:r>
              <a:rPr lang="en-US" sz="2000" i="1" dirty="0">
                <a:solidFill>
                  <a:srgbClr val="FF0000"/>
                </a:solidFill>
                <a:latin typeface="Times New Roman"/>
                <a:cs typeface="Times New Roman"/>
              </a:rPr>
              <a:t>center of mass </a:t>
            </a:r>
            <a:r>
              <a:rPr lang="en-US" sz="2000" dirty="0">
                <a:latin typeface="Times New Roman"/>
                <a:cs typeface="Times New Roman"/>
              </a:rPr>
              <a:t>is </a:t>
            </a:r>
            <a:r>
              <a:rPr lang="en-US" sz="2000" dirty="0">
                <a:solidFill>
                  <a:srgbClr val="FF0000"/>
                </a:solidFill>
                <a:latin typeface="Times New Roman"/>
                <a:cs typeface="Times New Roman"/>
              </a:rPr>
              <a:t>smaller than about</a:t>
            </a:r>
            <a:r>
              <a:rPr lang="en-US" sz="2000" dirty="0">
                <a:latin typeface="Times New Roman"/>
                <a:cs typeface="Times New Roman"/>
              </a:rPr>
              <a:t> the </a:t>
            </a:r>
            <a:r>
              <a:rPr lang="en-US" sz="2000" dirty="0">
                <a:solidFill>
                  <a:srgbClr val="FF0000"/>
                </a:solidFill>
                <a:latin typeface="Times New Roman"/>
                <a:cs typeface="Times New Roman"/>
              </a:rPr>
              <a:t>other axes </a:t>
            </a:r>
            <a:r>
              <a:rPr lang="en-US" sz="2000" dirty="0">
                <a:latin typeface="Times New Roman"/>
                <a:cs typeface="Times New Roman"/>
              </a:rPr>
              <a:t>denoted.  This is always true.       is always a minimum.</a:t>
            </a:r>
            <a:endParaRPr lang="en-US" sz="2400" dirty="0">
              <a:latin typeface="Apple Chancery"/>
              <a:cs typeface="Apple Chancery"/>
            </a:endParaRPr>
          </a:p>
        </p:txBody>
      </p:sp>
      <p:graphicFrame>
        <p:nvGraphicFramePr>
          <p:cNvPr id="34" name="Object 33"/>
          <p:cNvGraphicFramePr>
            <a:graphicFrameLocks noChangeAspect="1"/>
          </p:cNvGraphicFramePr>
          <p:nvPr/>
        </p:nvGraphicFramePr>
        <p:xfrm>
          <a:off x="2896733" y="3848100"/>
          <a:ext cx="2790825" cy="1957388"/>
        </p:xfrm>
        <a:graphic>
          <a:graphicData uri="http://schemas.openxmlformats.org/presentationml/2006/ole">
            <mc:AlternateContent xmlns:mc="http://schemas.openxmlformats.org/markup-compatibility/2006">
              <mc:Choice xmlns:v="urn:schemas-microsoft-com:vml" Requires="v">
                <p:oleObj spid="_x0000_s30033" name="Equation" r:id="rId4" imgW="1562100" imgH="1092200" progId="Equation.DSMT4">
                  <p:embed/>
                </p:oleObj>
              </mc:Choice>
              <mc:Fallback>
                <p:oleObj name="Equation" r:id="rId4" imgW="1562100" imgH="1092200" progId="Equation.DSMT4">
                  <p:embed/>
                  <p:pic>
                    <p:nvPicPr>
                      <p:cNvPr id="34" name="Object 33"/>
                      <p:cNvPicPr/>
                      <p:nvPr/>
                    </p:nvPicPr>
                    <p:blipFill>
                      <a:blip r:embed="rId5"/>
                      <a:stretch>
                        <a:fillRect/>
                      </a:stretch>
                    </p:blipFill>
                    <p:spPr>
                      <a:xfrm>
                        <a:off x="2896733" y="3848100"/>
                        <a:ext cx="2790825" cy="1957388"/>
                      </a:xfrm>
                      <a:prstGeom prst="rect">
                        <a:avLst/>
                      </a:prstGeom>
                    </p:spPr>
                  </p:pic>
                </p:oleObj>
              </mc:Fallback>
            </mc:AlternateContent>
          </a:graphicData>
        </a:graphic>
      </p:graphicFrame>
      <p:sp>
        <p:nvSpPr>
          <p:cNvPr id="54" name="TextBox 53"/>
          <p:cNvSpPr txBox="1"/>
          <p:nvPr/>
        </p:nvSpPr>
        <p:spPr>
          <a:xfrm>
            <a:off x="601520" y="1102636"/>
            <a:ext cx="4240355" cy="707886"/>
          </a:xfrm>
          <a:prstGeom prst="rect">
            <a:avLst/>
          </a:prstGeom>
          <a:noFill/>
        </p:spPr>
        <p:txBody>
          <a:bodyPr wrap="square" rtlCol="0">
            <a:spAutoFit/>
          </a:bodyPr>
          <a:lstStyle/>
          <a:p>
            <a:r>
              <a:rPr lang="en-US" sz="2000" dirty="0">
                <a:solidFill>
                  <a:srgbClr val="FF0000"/>
                </a:solidFill>
                <a:latin typeface="Apple Chancery"/>
                <a:cs typeface="Apple Chancery"/>
              </a:rPr>
              <a:t>c.) </a:t>
            </a:r>
            <a:r>
              <a:rPr lang="en-US" sz="2000" dirty="0">
                <a:solidFill>
                  <a:srgbClr val="0000FF"/>
                </a:solidFill>
                <a:latin typeface="Times New Roman"/>
                <a:cs typeface="Times New Roman"/>
              </a:rPr>
              <a:t>Determine</a:t>
            </a:r>
            <a:r>
              <a:rPr lang="en-US" sz="2000" dirty="0">
                <a:latin typeface="Times New Roman"/>
                <a:cs typeface="Times New Roman"/>
              </a:rPr>
              <a:t> the </a:t>
            </a:r>
            <a:r>
              <a:rPr lang="en-US" sz="2000" i="1" dirty="0">
                <a:solidFill>
                  <a:srgbClr val="0000FF"/>
                </a:solidFill>
                <a:latin typeface="Times New Roman"/>
                <a:cs typeface="Times New Roman"/>
              </a:rPr>
              <a:t>moment of inertia </a:t>
            </a:r>
            <a:r>
              <a:rPr lang="en-US" sz="2000" dirty="0">
                <a:latin typeface="Times New Roman"/>
                <a:cs typeface="Times New Roman"/>
              </a:rPr>
              <a:t>about the x-axis:</a:t>
            </a:r>
            <a:endParaRPr lang="en-US" sz="2400" dirty="0">
              <a:latin typeface="Apple Chancery"/>
              <a:cs typeface="Apple Chancery"/>
            </a:endParaRPr>
          </a:p>
        </p:txBody>
      </p:sp>
      <p:sp>
        <p:nvSpPr>
          <p:cNvPr id="19" name="TextBox 18"/>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8.)</a:t>
            </a:r>
          </a:p>
        </p:txBody>
      </p:sp>
      <p:cxnSp>
        <p:nvCxnSpPr>
          <p:cNvPr id="36" name="Straight Connector 35"/>
          <p:cNvCxnSpPr/>
          <p:nvPr/>
        </p:nvCxnSpPr>
        <p:spPr>
          <a:xfrm>
            <a:off x="5446544" y="2759776"/>
            <a:ext cx="3092428" cy="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nvGraphicFramePr>
        <p:xfrm>
          <a:off x="5735108" y="1186701"/>
          <a:ext cx="1060450" cy="361950"/>
        </p:xfrm>
        <a:graphic>
          <a:graphicData uri="http://schemas.openxmlformats.org/presentationml/2006/ole">
            <mc:AlternateContent xmlns:mc="http://schemas.openxmlformats.org/markup-compatibility/2006">
              <mc:Choice xmlns:v="urn:schemas-microsoft-com:vml" Requires="v">
                <p:oleObj spid="_x0000_s30034" name="Equation" r:id="rId6" imgW="596900" imgH="203200" progId="Equation.DSMT4">
                  <p:embed/>
                </p:oleObj>
              </mc:Choice>
              <mc:Fallback>
                <p:oleObj name="Equation" r:id="rId6" imgW="596900" imgH="203200" progId="Equation.DSMT4">
                  <p:embed/>
                  <p:pic>
                    <p:nvPicPr>
                      <p:cNvPr id="37" name="Object 36"/>
                      <p:cNvPicPr/>
                      <p:nvPr/>
                    </p:nvPicPr>
                    <p:blipFill>
                      <a:blip r:embed="rId7"/>
                      <a:stretch>
                        <a:fillRect/>
                      </a:stretch>
                    </p:blipFill>
                    <p:spPr>
                      <a:xfrm>
                        <a:off x="5735108" y="1186701"/>
                        <a:ext cx="1060450" cy="361950"/>
                      </a:xfrm>
                      <a:prstGeom prst="rect">
                        <a:avLst/>
                      </a:prstGeom>
                    </p:spPr>
                  </p:pic>
                </p:oleObj>
              </mc:Fallback>
            </mc:AlternateContent>
          </a:graphicData>
        </a:graphic>
      </p:graphicFrame>
      <p:graphicFrame>
        <p:nvGraphicFramePr>
          <p:cNvPr id="38" name="Object 37"/>
          <p:cNvGraphicFramePr>
            <a:graphicFrameLocks noChangeAspect="1"/>
          </p:cNvGraphicFramePr>
          <p:nvPr/>
        </p:nvGraphicFramePr>
        <p:xfrm>
          <a:off x="7583343" y="1186701"/>
          <a:ext cx="1062038" cy="360362"/>
        </p:xfrm>
        <a:graphic>
          <a:graphicData uri="http://schemas.openxmlformats.org/presentationml/2006/ole">
            <mc:AlternateContent xmlns:mc="http://schemas.openxmlformats.org/markup-compatibility/2006">
              <mc:Choice xmlns:v="urn:schemas-microsoft-com:vml" Requires="v">
                <p:oleObj spid="_x0000_s30035" name="Equation" r:id="rId8" imgW="596900" imgH="203200" progId="Equation.DSMT4">
                  <p:embed/>
                </p:oleObj>
              </mc:Choice>
              <mc:Fallback>
                <p:oleObj name="Equation" r:id="rId8" imgW="596900" imgH="203200" progId="Equation.DSMT4">
                  <p:embed/>
                  <p:pic>
                    <p:nvPicPr>
                      <p:cNvPr id="38" name="Object 37"/>
                      <p:cNvPicPr/>
                      <p:nvPr/>
                    </p:nvPicPr>
                    <p:blipFill>
                      <a:blip r:embed="rId9"/>
                      <a:stretch>
                        <a:fillRect/>
                      </a:stretch>
                    </p:blipFill>
                    <p:spPr>
                      <a:xfrm>
                        <a:off x="7583343" y="1186701"/>
                        <a:ext cx="1062038" cy="360362"/>
                      </a:xfrm>
                      <a:prstGeom prst="rect">
                        <a:avLst/>
                      </a:prstGeom>
                    </p:spPr>
                  </p:pic>
                </p:oleObj>
              </mc:Fallback>
            </mc:AlternateContent>
          </a:graphicData>
        </a:graphic>
      </p:graphicFrame>
      <p:graphicFrame>
        <p:nvGraphicFramePr>
          <p:cNvPr id="39" name="Object 38"/>
          <p:cNvGraphicFramePr>
            <a:graphicFrameLocks noChangeAspect="1"/>
          </p:cNvGraphicFramePr>
          <p:nvPr/>
        </p:nvGraphicFramePr>
        <p:xfrm>
          <a:off x="5715000" y="2798763"/>
          <a:ext cx="927100" cy="361950"/>
        </p:xfrm>
        <a:graphic>
          <a:graphicData uri="http://schemas.openxmlformats.org/presentationml/2006/ole">
            <mc:AlternateContent xmlns:mc="http://schemas.openxmlformats.org/markup-compatibility/2006">
              <mc:Choice xmlns:v="urn:schemas-microsoft-com:vml" Requires="v">
                <p:oleObj spid="_x0000_s30036" name="Equation" r:id="rId10" imgW="520700" imgH="203200" progId="Equation.DSMT4">
                  <p:embed/>
                </p:oleObj>
              </mc:Choice>
              <mc:Fallback>
                <p:oleObj name="Equation" r:id="rId10" imgW="520700" imgH="203200" progId="Equation.DSMT4">
                  <p:embed/>
                  <p:pic>
                    <p:nvPicPr>
                      <p:cNvPr id="39" name="Object 38"/>
                      <p:cNvPicPr/>
                      <p:nvPr/>
                    </p:nvPicPr>
                    <p:blipFill>
                      <a:blip r:embed="rId11"/>
                      <a:stretch>
                        <a:fillRect/>
                      </a:stretch>
                    </p:blipFill>
                    <p:spPr>
                      <a:xfrm>
                        <a:off x="5715000" y="2798763"/>
                        <a:ext cx="927100" cy="361950"/>
                      </a:xfrm>
                      <a:prstGeom prst="rect">
                        <a:avLst/>
                      </a:prstGeom>
                    </p:spPr>
                  </p:pic>
                </p:oleObj>
              </mc:Fallback>
            </mc:AlternateContent>
          </a:graphicData>
        </a:graphic>
      </p:graphicFrame>
      <p:graphicFrame>
        <p:nvGraphicFramePr>
          <p:cNvPr id="40" name="Object 39"/>
          <p:cNvGraphicFramePr>
            <a:graphicFrameLocks noChangeAspect="1"/>
          </p:cNvGraphicFramePr>
          <p:nvPr/>
        </p:nvGraphicFramePr>
        <p:xfrm>
          <a:off x="7461250" y="2798763"/>
          <a:ext cx="1062038" cy="361950"/>
        </p:xfrm>
        <a:graphic>
          <a:graphicData uri="http://schemas.openxmlformats.org/presentationml/2006/ole">
            <mc:AlternateContent xmlns:mc="http://schemas.openxmlformats.org/markup-compatibility/2006">
              <mc:Choice xmlns:v="urn:schemas-microsoft-com:vml" Requires="v">
                <p:oleObj spid="_x0000_s30037" name="Equation" r:id="rId12" imgW="596900" imgH="203200" progId="Equation.DSMT4">
                  <p:embed/>
                </p:oleObj>
              </mc:Choice>
              <mc:Fallback>
                <p:oleObj name="Equation" r:id="rId12" imgW="596900" imgH="203200" progId="Equation.DSMT4">
                  <p:embed/>
                  <p:pic>
                    <p:nvPicPr>
                      <p:cNvPr id="40" name="Object 39"/>
                      <p:cNvPicPr/>
                      <p:nvPr/>
                    </p:nvPicPr>
                    <p:blipFill>
                      <a:blip r:embed="rId13"/>
                      <a:stretch>
                        <a:fillRect/>
                      </a:stretch>
                    </p:blipFill>
                    <p:spPr>
                      <a:xfrm>
                        <a:off x="7461250" y="2798763"/>
                        <a:ext cx="1062038" cy="361950"/>
                      </a:xfrm>
                      <a:prstGeom prst="rect">
                        <a:avLst/>
                      </a:prstGeom>
                    </p:spPr>
                  </p:pic>
                </p:oleObj>
              </mc:Fallback>
            </mc:AlternateContent>
          </a:graphicData>
        </a:graphic>
      </p:graphicFrame>
      <p:graphicFrame>
        <p:nvGraphicFramePr>
          <p:cNvPr id="41" name="Object 40"/>
          <p:cNvGraphicFramePr>
            <a:graphicFrameLocks noChangeAspect="1"/>
          </p:cNvGraphicFramePr>
          <p:nvPr/>
        </p:nvGraphicFramePr>
        <p:xfrm>
          <a:off x="5355866" y="1235916"/>
          <a:ext cx="171810" cy="223838"/>
        </p:xfrm>
        <a:graphic>
          <a:graphicData uri="http://schemas.openxmlformats.org/presentationml/2006/ole">
            <mc:AlternateContent xmlns:mc="http://schemas.openxmlformats.org/markup-compatibility/2006">
              <mc:Choice xmlns:v="urn:schemas-microsoft-com:vml" Requires="v">
                <p:oleObj spid="_x0000_s30038" name="Equation" r:id="rId14" imgW="127000" imgH="165100" progId="Equation.DSMT4">
                  <p:embed/>
                </p:oleObj>
              </mc:Choice>
              <mc:Fallback>
                <p:oleObj name="Equation" r:id="rId14" imgW="127000" imgH="165100" progId="Equation.DSMT4">
                  <p:embed/>
                  <p:pic>
                    <p:nvPicPr>
                      <p:cNvPr id="41" name="Object 40"/>
                      <p:cNvPicPr/>
                      <p:nvPr/>
                    </p:nvPicPr>
                    <p:blipFill>
                      <a:blip r:embed="rId15"/>
                      <a:stretch>
                        <a:fillRect/>
                      </a:stretch>
                    </p:blipFill>
                    <p:spPr>
                      <a:xfrm>
                        <a:off x="5355866" y="1235916"/>
                        <a:ext cx="171810" cy="223838"/>
                      </a:xfrm>
                      <a:prstGeom prst="rect">
                        <a:avLst/>
                      </a:prstGeom>
                    </p:spPr>
                  </p:pic>
                </p:oleObj>
              </mc:Fallback>
            </mc:AlternateContent>
          </a:graphicData>
        </a:graphic>
      </p:graphicFrame>
      <p:graphicFrame>
        <p:nvGraphicFramePr>
          <p:cNvPr id="42" name="Object 41"/>
          <p:cNvGraphicFramePr>
            <a:graphicFrameLocks noChangeAspect="1"/>
          </p:cNvGraphicFramePr>
          <p:nvPr/>
        </p:nvGraphicFramePr>
        <p:xfrm>
          <a:off x="8575531" y="2773363"/>
          <a:ext cx="171450" cy="171450"/>
        </p:xfrm>
        <a:graphic>
          <a:graphicData uri="http://schemas.openxmlformats.org/presentationml/2006/ole">
            <mc:AlternateContent xmlns:mc="http://schemas.openxmlformats.org/markup-compatibility/2006">
              <mc:Choice xmlns:v="urn:schemas-microsoft-com:vml" Requires="v">
                <p:oleObj spid="_x0000_s30039" name="Equation" r:id="rId16" imgW="127000" imgH="127000" progId="Equation.DSMT4">
                  <p:embed/>
                </p:oleObj>
              </mc:Choice>
              <mc:Fallback>
                <p:oleObj name="Equation" r:id="rId16" imgW="127000" imgH="127000" progId="Equation.DSMT4">
                  <p:embed/>
                  <p:pic>
                    <p:nvPicPr>
                      <p:cNvPr id="42" name="Object 41"/>
                      <p:cNvPicPr/>
                      <p:nvPr/>
                    </p:nvPicPr>
                    <p:blipFill>
                      <a:blip r:embed="rId17"/>
                      <a:stretch>
                        <a:fillRect/>
                      </a:stretch>
                    </p:blipFill>
                    <p:spPr>
                      <a:xfrm>
                        <a:off x="8575531" y="2773363"/>
                        <a:ext cx="171450" cy="171450"/>
                      </a:xfrm>
                      <a:prstGeom prst="rect">
                        <a:avLst/>
                      </a:prstGeom>
                    </p:spPr>
                  </p:pic>
                </p:oleObj>
              </mc:Fallback>
            </mc:AlternateContent>
          </a:graphicData>
        </a:graphic>
      </p:graphicFrame>
      <p:sp>
        <p:nvSpPr>
          <p:cNvPr id="43" name="Can 42"/>
          <p:cNvSpPr/>
          <p:nvPr/>
        </p:nvSpPr>
        <p:spPr>
          <a:xfrm>
            <a:off x="5862209" y="1619487"/>
            <a:ext cx="606324" cy="704047"/>
          </a:xfrm>
          <a:prstGeom prst="can">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an 43"/>
          <p:cNvSpPr/>
          <p:nvPr/>
        </p:nvSpPr>
        <p:spPr>
          <a:xfrm>
            <a:off x="7940747" y="1618602"/>
            <a:ext cx="274611" cy="704932"/>
          </a:xfrm>
          <a:prstGeom prst="can">
            <a:avLst/>
          </a:prstGeom>
          <a:solidFill>
            <a:srgbClr val="0000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6468533" y="1968500"/>
            <a:ext cx="1472214" cy="80433"/>
          </a:xfrm>
          <a:prstGeom prst="rect">
            <a:avLst/>
          </a:prstGeom>
          <a:solidFill>
            <a:srgbClr val="FF66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Connector 63"/>
          <p:cNvCxnSpPr/>
          <p:nvPr/>
        </p:nvCxnSpPr>
        <p:spPr>
          <a:xfrm>
            <a:off x="5547858" y="1367676"/>
            <a:ext cx="0" cy="1516812"/>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graphicFrame>
        <p:nvGraphicFramePr>
          <p:cNvPr id="33" name="Object 32"/>
          <p:cNvGraphicFramePr>
            <a:graphicFrameLocks noChangeAspect="1"/>
          </p:cNvGraphicFramePr>
          <p:nvPr/>
        </p:nvGraphicFramePr>
        <p:xfrm>
          <a:off x="4752975" y="1787525"/>
          <a:ext cx="723900" cy="360363"/>
        </p:xfrm>
        <a:graphic>
          <a:graphicData uri="http://schemas.openxmlformats.org/presentationml/2006/ole">
            <mc:AlternateContent xmlns:mc="http://schemas.openxmlformats.org/markup-compatibility/2006">
              <mc:Choice xmlns:v="urn:schemas-microsoft-com:vml" Requires="v">
                <p:oleObj spid="_x0000_s30040" name="Equation" r:id="rId18" imgW="406400" imgH="203200" progId="Equation.DSMT4">
                  <p:embed/>
                </p:oleObj>
              </mc:Choice>
              <mc:Fallback>
                <p:oleObj name="Equation" r:id="rId18" imgW="406400" imgH="203200" progId="Equation.DSMT4">
                  <p:embed/>
                  <p:pic>
                    <p:nvPicPr>
                      <p:cNvPr id="33" name="Object 32"/>
                      <p:cNvPicPr/>
                      <p:nvPr/>
                    </p:nvPicPr>
                    <p:blipFill>
                      <a:blip r:embed="rId19"/>
                      <a:stretch>
                        <a:fillRect/>
                      </a:stretch>
                    </p:blipFill>
                    <p:spPr>
                      <a:xfrm>
                        <a:off x="4752975" y="1787525"/>
                        <a:ext cx="723900" cy="360363"/>
                      </a:xfrm>
                      <a:prstGeom prst="rect">
                        <a:avLst/>
                      </a:prstGeom>
                    </p:spPr>
                  </p:pic>
                </p:oleObj>
              </mc:Fallback>
            </mc:AlternateContent>
          </a:graphicData>
        </a:graphic>
      </p:graphicFrame>
      <p:sp>
        <p:nvSpPr>
          <p:cNvPr id="35" name="TextBox 34"/>
          <p:cNvSpPr txBox="1"/>
          <p:nvPr/>
        </p:nvSpPr>
        <p:spPr>
          <a:xfrm>
            <a:off x="322120" y="1868825"/>
            <a:ext cx="4430856" cy="1631216"/>
          </a:xfrm>
          <a:prstGeom prst="rect">
            <a:avLst/>
          </a:prstGeom>
          <a:noFill/>
        </p:spPr>
        <p:txBody>
          <a:bodyPr wrap="square" rtlCol="0">
            <a:spAutoFit/>
          </a:bodyPr>
          <a:lstStyle/>
          <a:p>
            <a:r>
              <a:rPr lang="en-US" sz="2000" dirty="0">
                <a:solidFill>
                  <a:srgbClr val="FF0000"/>
                </a:solidFill>
                <a:latin typeface="Apple Chancery"/>
                <a:cs typeface="Apple Chancery"/>
              </a:rPr>
              <a:t>So what is this </a:t>
            </a:r>
            <a:r>
              <a:rPr lang="en-US" sz="2000" dirty="0">
                <a:latin typeface="Times New Roman"/>
                <a:cs typeface="Times New Roman"/>
              </a:rPr>
              <a:t>approach </a:t>
            </a:r>
            <a:r>
              <a:rPr lang="en-US" sz="2000" dirty="0">
                <a:solidFill>
                  <a:srgbClr val="FF0000"/>
                </a:solidFill>
                <a:latin typeface="Times New Roman"/>
                <a:cs typeface="Times New Roman"/>
              </a:rPr>
              <a:t>asking</a:t>
            </a:r>
            <a:r>
              <a:rPr lang="en-US" sz="2000" dirty="0">
                <a:latin typeface="Times New Roman"/>
                <a:cs typeface="Times New Roman"/>
              </a:rPr>
              <a:t> you to do?  It is asking that you </a:t>
            </a:r>
            <a:r>
              <a:rPr lang="en-US" sz="2000" dirty="0">
                <a:solidFill>
                  <a:srgbClr val="0000FF"/>
                </a:solidFill>
                <a:latin typeface="Times New Roman"/>
                <a:cs typeface="Times New Roman"/>
              </a:rPr>
              <a:t>begin at the axis </a:t>
            </a:r>
            <a:r>
              <a:rPr lang="en-US" sz="2000" dirty="0">
                <a:latin typeface="Times New Roman"/>
                <a:cs typeface="Times New Roman"/>
              </a:rPr>
              <a:t>of interest, </a:t>
            </a:r>
            <a:r>
              <a:rPr lang="en-US" sz="2000" dirty="0">
                <a:solidFill>
                  <a:srgbClr val="FF0000"/>
                </a:solidFill>
                <a:latin typeface="Times New Roman"/>
                <a:cs typeface="Times New Roman"/>
              </a:rPr>
              <a:t>proceed outward until you run into </a:t>
            </a:r>
            <a:r>
              <a:rPr lang="en-US" sz="2000" dirty="0">
                <a:latin typeface="Times New Roman"/>
                <a:cs typeface="Times New Roman"/>
              </a:rPr>
              <a:t>some </a:t>
            </a:r>
            <a:r>
              <a:rPr lang="en-US" sz="2000" dirty="0">
                <a:solidFill>
                  <a:srgbClr val="FF0000"/>
                </a:solidFill>
                <a:latin typeface="Times New Roman"/>
                <a:cs typeface="Times New Roman"/>
              </a:rPr>
              <a:t>mass</a:t>
            </a:r>
            <a:r>
              <a:rPr lang="en-US" sz="2000" dirty="0">
                <a:latin typeface="Times New Roman"/>
                <a:cs typeface="Times New Roman"/>
              </a:rPr>
              <a:t>, </a:t>
            </a:r>
            <a:r>
              <a:rPr lang="en-US" sz="2000" dirty="0">
                <a:solidFill>
                  <a:srgbClr val="0000FF"/>
                </a:solidFill>
                <a:latin typeface="Times New Roman"/>
                <a:cs typeface="Times New Roman"/>
              </a:rPr>
              <a:t>multiply the mass by the distance-out-quantity-squared</a:t>
            </a:r>
            <a:r>
              <a:rPr lang="en-US" sz="2000" dirty="0">
                <a:latin typeface="Times New Roman"/>
                <a:cs typeface="Times New Roman"/>
              </a:rPr>
              <a:t>, and </a:t>
            </a:r>
            <a:r>
              <a:rPr lang="en-US" sz="2000" dirty="0">
                <a:solidFill>
                  <a:srgbClr val="008000"/>
                </a:solidFill>
                <a:latin typeface="Times New Roman"/>
                <a:cs typeface="Times New Roman"/>
              </a:rPr>
              <a:t>sum </a:t>
            </a:r>
            <a:r>
              <a:rPr lang="en-US" sz="2000" dirty="0">
                <a:solidFill>
                  <a:srgbClr val="0000FF"/>
                </a:solidFill>
                <a:latin typeface="Times New Roman"/>
                <a:cs typeface="Times New Roman"/>
              </a:rPr>
              <a:t> </a:t>
            </a:r>
            <a:endParaRPr lang="en-US" sz="2000" dirty="0">
              <a:solidFill>
                <a:srgbClr val="FF0000"/>
              </a:solidFill>
              <a:latin typeface="Apple Chancery"/>
              <a:cs typeface="Apple Chancery"/>
            </a:endParaRPr>
          </a:p>
        </p:txBody>
      </p:sp>
      <p:sp>
        <p:nvSpPr>
          <p:cNvPr id="45" name="TextBox 44"/>
          <p:cNvSpPr txBox="1"/>
          <p:nvPr/>
        </p:nvSpPr>
        <p:spPr>
          <a:xfrm>
            <a:off x="318129" y="3400286"/>
            <a:ext cx="8673471" cy="400110"/>
          </a:xfrm>
          <a:prstGeom prst="rect">
            <a:avLst/>
          </a:prstGeom>
          <a:noFill/>
        </p:spPr>
        <p:txBody>
          <a:bodyPr wrap="square" rtlCol="0">
            <a:spAutoFit/>
          </a:bodyPr>
          <a:lstStyle/>
          <a:p>
            <a:r>
              <a:rPr lang="en-US" sz="2000" dirty="0">
                <a:solidFill>
                  <a:srgbClr val="008000"/>
                </a:solidFill>
                <a:latin typeface="Times New Roman"/>
                <a:cs typeface="Times New Roman"/>
              </a:rPr>
              <a:t>all </a:t>
            </a:r>
            <a:r>
              <a:rPr lang="en-US" sz="2000" dirty="0">
                <a:latin typeface="Times New Roman"/>
                <a:cs typeface="Times New Roman"/>
              </a:rPr>
              <a:t>those </a:t>
            </a:r>
            <a:r>
              <a:rPr lang="en-US" sz="2000" dirty="0">
                <a:solidFill>
                  <a:srgbClr val="008000"/>
                </a:solidFill>
                <a:latin typeface="Times New Roman"/>
                <a:cs typeface="Times New Roman"/>
              </a:rPr>
              <a:t>quantities up</a:t>
            </a:r>
            <a:r>
              <a:rPr lang="en-US" sz="2000" dirty="0">
                <a:latin typeface="Times New Roman"/>
                <a:cs typeface="Times New Roman"/>
              </a:rPr>
              <a:t>.  For this problem, that will look like:</a:t>
            </a:r>
            <a:endParaRPr lang="en-US" sz="2400" dirty="0">
              <a:latin typeface="Apple Chancery"/>
              <a:cs typeface="Apple Chancery"/>
            </a:endParaRPr>
          </a:p>
        </p:txBody>
      </p:sp>
      <p:cxnSp>
        <p:nvCxnSpPr>
          <p:cNvPr id="46" name="Straight Connector 45"/>
          <p:cNvCxnSpPr/>
          <p:nvPr/>
        </p:nvCxnSpPr>
        <p:spPr>
          <a:xfrm>
            <a:off x="6170158" y="2318123"/>
            <a:ext cx="0" cy="441653"/>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8087858" y="2339599"/>
            <a:ext cx="0" cy="441653"/>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5548841" y="1981200"/>
            <a:ext cx="275167" cy="0"/>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05872" y="5927586"/>
            <a:ext cx="5656338" cy="707886"/>
          </a:xfrm>
          <a:prstGeom prst="rect">
            <a:avLst/>
          </a:prstGeom>
          <a:noFill/>
        </p:spPr>
        <p:txBody>
          <a:bodyPr wrap="square" rtlCol="0">
            <a:spAutoFit/>
          </a:bodyPr>
          <a:lstStyle/>
          <a:p>
            <a:r>
              <a:rPr lang="en-US" sz="2000" dirty="0">
                <a:solidFill>
                  <a:srgbClr val="FF0000"/>
                </a:solidFill>
                <a:latin typeface="Apple Chancery"/>
                <a:cs typeface="Apple Chancery"/>
              </a:rPr>
              <a:t>Note:  </a:t>
            </a:r>
            <a:r>
              <a:rPr lang="en-US" sz="2000" dirty="0">
                <a:solidFill>
                  <a:srgbClr val="0000FF"/>
                </a:solidFill>
                <a:latin typeface="Times New Roman"/>
                <a:cs typeface="Times New Roman"/>
              </a:rPr>
              <a:t>The closer a body is </a:t>
            </a:r>
            <a:r>
              <a:rPr lang="en-US" sz="2000" dirty="0">
                <a:latin typeface="Times New Roman"/>
                <a:cs typeface="Times New Roman"/>
              </a:rPr>
              <a:t>to </a:t>
            </a:r>
            <a:r>
              <a:rPr lang="en-US" sz="2000" dirty="0">
                <a:solidFill>
                  <a:srgbClr val="0000FF"/>
                </a:solidFill>
                <a:latin typeface="Times New Roman"/>
                <a:cs typeface="Times New Roman"/>
              </a:rPr>
              <a:t>an axis of rotation</a:t>
            </a:r>
            <a:r>
              <a:rPr lang="en-US" sz="2000" dirty="0">
                <a:latin typeface="Times New Roman"/>
                <a:cs typeface="Times New Roman"/>
              </a:rPr>
              <a:t>, the smaller its </a:t>
            </a:r>
            <a:r>
              <a:rPr lang="en-US" sz="2000" i="1" dirty="0">
                <a:solidFill>
                  <a:srgbClr val="FF0000"/>
                </a:solidFill>
                <a:latin typeface="Times New Roman"/>
                <a:cs typeface="Times New Roman"/>
              </a:rPr>
              <a:t>moment of inertia </a:t>
            </a:r>
            <a:r>
              <a:rPr lang="en-US" sz="2000" dirty="0">
                <a:latin typeface="Times New Roman"/>
                <a:cs typeface="Times New Roman"/>
              </a:rPr>
              <a:t>is</a:t>
            </a:r>
            <a:r>
              <a:rPr lang="en-US" sz="2000" dirty="0">
                <a:solidFill>
                  <a:srgbClr val="0000FF"/>
                </a:solidFill>
                <a:latin typeface="Times New Roman"/>
                <a:cs typeface="Times New Roman"/>
              </a:rPr>
              <a:t> about that axis.</a:t>
            </a:r>
            <a:endParaRPr lang="en-US" sz="2400" dirty="0">
              <a:solidFill>
                <a:srgbClr val="0000FF"/>
              </a:solidFill>
              <a:latin typeface="Apple Chancery"/>
              <a:cs typeface="Apple Chancery"/>
            </a:endParaRPr>
          </a:p>
        </p:txBody>
      </p:sp>
      <p:graphicFrame>
        <p:nvGraphicFramePr>
          <p:cNvPr id="25" name="Object 24"/>
          <p:cNvGraphicFramePr>
            <a:graphicFrameLocks noChangeAspect="1"/>
          </p:cNvGraphicFramePr>
          <p:nvPr/>
        </p:nvGraphicFramePr>
        <p:xfrm>
          <a:off x="4456113" y="694775"/>
          <a:ext cx="385762" cy="365125"/>
        </p:xfrm>
        <a:graphic>
          <a:graphicData uri="http://schemas.openxmlformats.org/presentationml/2006/ole">
            <mc:AlternateContent xmlns:mc="http://schemas.openxmlformats.org/markup-compatibility/2006">
              <mc:Choice xmlns:v="urn:schemas-microsoft-com:vml" Requires="v">
                <p:oleObj spid="_x0000_s30041" name="Equation" r:id="rId20" imgW="215900" imgH="203200" progId="Equation.DSMT4">
                  <p:embed/>
                </p:oleObj>
              </mc:Choice>
              <mc:Fallback>
                <p:oleObj name="Equation" r:id="rId20" imgW="215900" imgH="203200" progId="Equation.DSMT4">
                  <p:embed/>
                  <p:pic>
                    <p:nvPicPr>
                      <p:cNvPr id="25" name="Object 24"/>
                      <p:cNvPicPr/>
                      <p:nvPr/>
                    </p:nvPicPr>
                    <p:blipFill>
                      <a:blip r:embed="rId21"/>
                      <a:stretch>
                        <a:fillRect/>
                      </a:stretch>
                    </p:blipFill>
                    <p:spPr>
                      <a:xfrm>
                        <a:off x="4456113" y="694775"/>
                        <a:ext cx="385762" cy="365125"/>
                      </a:xfrm>
                      <a:prstGeom prst="rect">
                        <a:avLst/>
                      </a:prstGeom>
                    </p:spPr>
                  </p:pic>
                </p:oleObj>
              </mc:Fallback>
            </mc:AlternateContent>
          </a:graphicData>
        </a:graphic>
      </p:graphicFrame>
      <p:sp>
        <p:nvSpPr>
          <p:cNvPr id="26" name="Can 25"/>
          <p:cNvSpPr/>
          <p:nvPr/>
        </p:nvSpPr>
        <p:spPr>
          <a:xfrm>
            <a:off x="7458147" y="5740854"/>
            <a:ext cx="274611" cy="303212"/>
          </a:xfrm>
          <a:prstGeom prst="can">
            <a:avLst/>
          </a:prstGeom>
          <a:solidFill>
            <a:srgbClr val="0000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985933" y="5863544"/>
            <a:ext cx="1472214" cy="54441"/>
          </a:xfrm>
          <a:prstGeom prst="rect">
            <a:avLst/>
          </a:prstGeom>
          <a:solidFill>
            <a:srgbClr val="FF66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Can 27"/>
          <p:cNvSpPr/>
          <p:nvPr/>
        </p:nvSpPr>
        <p:spPr>
          <a:xfrm>
            <a:off x="5985933" y="5740854"/>
            <a:ext cx="274611" cy="303212"/>
          </a:xfrm>
          <a:prstGeom prst="can">
            <a:avLst/>
          </a:prstGeom>
          <a:solidFill>
            <a:srgbClr val="0000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985932" y="6486059"/>
            <a:ext cx="1746825" cy="54441"/>
          </a:xfrm>
          <a:prstGeom prst="rect">
            <a:avLst/>
          </a:prstGeom>
          <a:solidFill>
            <a:srgbClr val="FF66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an 30"/>
          <p:cNvSpPr/>
          <p:nvPr/>
        </p:nvSpPr>
        <p:spPr>
          <a:xfrm>
            <a:off x="6342593" y="6365201"/>
            <a:ext cx="274611" cy="303212"/>
          </a:xfrm>
          <a:prstGeom prst="can">
            <a:avLst/>
          </a:prstGeom>
          <a:solidFill>
            <a:srgbClr val="0000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an 28"/>
          <p:cNvSpPr/>
          <p:nvPr/>
        </p:nvSpPr>
        <p:spPr>
          <a:xfrm>
            <a:off x="7103104" y="6365201"/>
            <a:ext cx="274611" cy="303212"/>
          </a:xfrm>
          <a:prstGeom prst="can">
            <a:avLst/>
          </a:prstGeom>
          <a:solidFill>
            <a:srgbClr val="0000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6855958" y="5602413"/>
            <a:ext cx="0" cy="1066000"/>
          </a:xfrm>
          <a:prstGeom prst="line">
            <a:avLst/>
          </a:prstGeom>
          <a:ln w="12700"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51" name="Object 50"/>
          <p:cNvGraphicFramePr>
            <a:graphicFrameLocks noChangeAspect="1"/>
          </p:cNvGraphicFramePr>
          <p:nvPr/>
        </p:nvGraphicFramePr>
        <p:xfrm>
          <a:off x="7784647" y="5729413"/>
          <a:ext cx="227012" cy="365125"/>
        </p:xfrm>
        <a:graphic>
          <a:graphicData uri="http://schemas.openxmlformats.org/presentationml/2006/ole">
            <mc:AlternateContent xmlns:mc="http://schemas.openxmlformats.org/markup-compatibility/2006">
              <mc:Choice xmlns:v="urn:schemas-microsoft-com:vml" Requires="v">
                <p:oleObj spid="_x0000_s30042" name="Equation" r:id="rId22" imgW="127000" imgH="203200" progId="Equation.DSMT4">
                  <p:embed/>
                </p:oleObj>
              </mc:Choice>
              <mc:Fallback>
                <p:oleObj name="Equation" r:id="rId22" imgW="127000" imgH="203200" progId="Equation.DSMT4">
                  <p:embed/>
                  <p:pic>
                    <p:nvPicPr>
                      <p:cNvPr id="51" name="Object 50"/>
                      <p:cNvPicPr/>
                      <p:nvPr/>
                    </p:nvPicPr>
                    <p:blipFill>
                      <a:blip r:embed="rId23"/>
                      <a:stretch>
                        <a:fillRect/>
                      </a:stretch>
                    </p:blipFill>
                    <p:spPr>
                      <a:xfrm>
                        <a:off x="7784647" y="5729413"/>
                        <a:ext cx="227012" cy="365125"/>
                      </a:xfrm>
                      <a:prstGeom prst="rect">
                        <a:avLst/>
                      </a:prstGeom>
                    </p:spPr>
                  </p:pic>
                </p:oleObj>
              </mc:Fallback>
            </mc:AlternateContent>
          </a:graphicData>
        </a:graphic>
      </p:graphicFrame>
      <p:graphicFrame>
        <p:nvGraphicFramePr>
          <p:cNvPr id="52" name="Object 51"/>
          <p:cNvGraphicFramePr>
            <a:graphicFrameLocks noChangeAspect="1"/>
          </p:cNvGraphicFramePr>
          <p:nvPr/>
        </p:nvGraphicFramePr>
        <p:xfrm>
          <a:off x="7769225" y="6302375"/>
          <a:ext cx="273050" cy="365125"/>
        </p:xfrm>
        <a:graphic>
          <a:graphicData uri="http://schemas.openxmlformats.org/presentationml/2006/ole">
            <mc:AlternateContent xmlns:mc="http://schemas.openxmlformats.org/markup-compatibility/2006">
              <mc:Choice xmlns:v="urn:schemas-microsoft-com:vml" Requires="v">
                <p:oleObj spid="_x0000_s30043" name="Equation" r:id="rId24" imgW="152400" imgH="203200" progId="Equation.DSMT4">
                  <p:embed/>
                </p:oleObj>
              </mc:Choice>
              <mc:Fallback>
                <p:oleObj name="Equation" r:id="rId24" imgW="152400" imgH="203200" progId="Equation.DSMT4">
                  <p:embed/>
                  <p:pic>
                    <p:nvPicPr>
                      <p:cNvPr id="52" name="Object 51"/>
                      <p:cNvPicPr/>
                      <p:nvPr/>
                    </p:nvPicPr>
                    <p:blipFill>
                      <a:blip r:embed="rId25"/>
                      <a:stretch>
                        <a:fillRect/>
                      </a:stretch>
                    </p:blipFill>
                    <p:spPr>
                      <a:xfrm>
                        <a:off x="7769225" y="6302375"/>
                        <a:ext cx="273050" cy="365125"/>
                      </a:xfrm>
                      <a:prstGeom prst="rect">
                        <a:avLst/>
                      </a:prstGeom>
                    </p:spPr>
                  </p:pic>
                </p:oleObj>
              </mc:Fallback>
            </mc:AlternateContent>
          </a:graphicData>
        </a:graphic>
      </p:graphicFrame>
      <p:graphicFrame>
        <p:nvGraphicFramePr>
          <p:cNvPr id="53" name="Object 52"/>
          <p:cNvGraphicFramePr>
            <a:graphicFrameLocks noChangeAspect="1"/>
          </p:cNvGraphicFramePr>
          <p:nvPr/>
        </p:nvGraphicFramePr>
        <p:xfrm>
          <a:off x="8002133" y="6015038"/>
          <a:ext cx="703262" cy="365125"/>
        </p:xfrm>
        <a:graphic>
          <a:graphicData uri="http://schemas.openxmlformats.org/presentationml/2006/ole">
            <mc:AlternateContent xmlns:mc="http://schemas.openxmlformats.org/markup-compatibility/2006">
              <mc:Choice xmlns:v="urn:schemas-microsoft-com:vml" Requires="v">
                <p:oleObj spid="_x0000_s30044" name="Equation" r:id="rId26" imgW="393700" imgH="203200" progId="Equation.DSMT4">
                  <p:embed/>
                </p:oleObj>
              </mc:Choice>
              <mc:Fallback>
                <p:oleObj name="Equation" r:id="rId26" imgW="393700" imgH="203200" progId="Equation.DSMT4">
                  <p:embed/>
                  <p:pic>
                    <p:nvPicPr>
                      <p:cNvPr id="53" name="Object 52"/>
                      <p:cNvPicPr/>
                      <p:nvPr/>
                    </p:nvPicPr>
                    <p:blipFill>
                      <a:blip r:embed="rId27"/>
                      <a:stretch>
                        <a:fillRect/>
                      </a:stretch>
                    </p:blipFill>
                    <p:spPr>
                      <a:xfrm>
                        <a:off x="8002133" y="6015038"/>
                        <a:ext cx="703262" cy="365125"/>
                      </a:xfrm>
                      <a:prstGeom prst="rect">
                        <a:avLst/>
                      </a:prstGeom>
                    </p:spPr>
                  </p:pic>
                </p:oleObj>
              </mc:Fallback>
            </mc:AlternateContent>
          </a:graphicData>
        </a:graphic>
      </p:graphicFrame>
    </p:spTree>
    <p:extLst>
      <p:ext uri="{BB962C8B-B14F-4D97-AF65-F5344CB8AC3E}">
        <p14:creationId xmlns:p14="http://schemas.microsoft.com/office/powerpoint/2010/main" val="85585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par>
                                <p:cTn id="11" presetID="9"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dissolve">
                                      <p:cBhvr>
                                        <p:cTn id="13" dur="500"/>
                                        <p:tgtEl>
                                          <p:spTgt spid="37"/>
                                        </p:tgtEl>
                                      </p:cBhvr>
                                    </p:animEffect>
                                  </p:childTnLst>
                                </p:cTn>
                              </p:par>
                              <p:par>
                                <p:cTn id="14" presetID="9"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dissolve">
                                      <p:cBhvr>
                                        <p:cTn id="16" dur="500"/>
                                        <p:tgtEl>
                                          <p:spTgt spid="38"/>
                                        </p:tgtEl>
                                      </p:cBhvr>
                                    </p:animEffect>
                                  </p:childTnLst>
                                </p:cTn>
                              </p:par>
                              <p:par>
                                <p:cTn id="17" presetID="9"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dissolve">
                                      <p:cBhvr>
                                        <p:cTn id="19" dur="500"/>
                                        <p:tgtEl>
                                          <p:spTgt spid="39"/>
                                        </p:tgtEl>
                                      </p:cBhvr>
                                    </p:animEffect>
                                  </p:childTnLst>
                                </p:cTn>
                              </p:par>
                              <p:par>
                                <p:cTn id="20" presetID="9"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ssolve">
                                      <p:cBhvr>
                                        <p:cTn id="22" dur="500"/>
                                        <p:tgtEl>
                                          <p:spTgt spid="40"/>
                                        </p:tgtEl>
                                      </p:cBhvr>
                                    </p:animEffect>
                                  </p:childTnLst>
                                </p:cTn>
                              </p:par>
                              <p:par>
                                <p:cTn id="23" presetID="9"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dissolve">
                                      <p:cBhvr>
                                        <p:cTn id="25" dur="500"/>
                                        <p:tgtEl>
                                          <p:spTgt spid="41"/>
                                        </p:tgtEl>
                                      </p:cBhvr>
                                    </p:animEffect>
                                  </p:childTnLst>
                                </p:cTn>
                              </p:par>
                              <p:par>
                                <p:cTn id="26" presetID="9"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dissolve">
                                      <p:cBhvr>
                                        <p:cTn id="28" dur="500"/>
                                        <p:tgtEl>
                                          <p:spTgt spid="4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dissolve">
                                      <p:cBhvr>
                                        <p:cTn id="31" dur="500"/>
                                        <p:tgtEl>
                                          <p:spTgt spid="4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dissolve">
                                      <p:cBhvr>
                                        <p:cTn id="34" dur="500"/>
                                        <p:tgtEl>
                                          <p:spTgt spid="4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dissolve">
                                      <p:cBhvr>
                                        <p:cTn id="37" dur="500"/>
                                        <p:tgtEl>
                                          <p:spTgt spid="47"/>
                                        </p:tgtEl>
                                      </p:cBhvr>
                                    </p:animEffect>
                                  </p:childTnLst>
                                </p:cTn>
                              </p:par>
                              <p:par>
                                <p:cTn id="38" presetID="9" presetClass="entr" presetSubtype="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dissolve">
                                      <p:cBhvr>
                                        <p:cTn id="40" dur="500"/>
                                        <p:tgtEl>
                                          <p:spTgt spid="64"/>
                                        </p:tgtEl>
                                      </p:cBhvr>
                                    </p:animEffect>
                                  </p:childTnLst>
                                </p:cTn>
                              </p:par>
                              <p:par>
                                <p:cTn id="41" presetID="9"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dissolve">
                                      <p:cBhvr>
                                        <p:cTn id="43" dur="500"/>
                                        <p:tgtEl>
                                          <p:spTgt spid="33"/>
                                        </p:tgtEl>
                                      </p:cBhvr>
                                    </p:animEffect>
                                  </p:childTnLst>
                                </p:cTn>
                              </p:par>
                              <p:par>
                                <p:cTn id="44" presetID="9" presetClass="entr" presetSubtype="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dissolve">
                                      <p:cBhvr>
                                        <p:cTn id="46" dur="500"/>
                                        <p:tgtEl>
                                          <p:spTgt spid="46"/>
                                        </p:tgtEl>
                                      </p:cBhvr>
                                    </p:animEffect>
                                  </p:childTnLst>
                                </p:cTn>
                              </p:par>
                              <p:par>
                                <p:cTn id="47" presetID="9"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dissolve">
                                      <p:cBhvr>
                                        <p:cTn id="49" dur="500"/>
                                        <p:tgtEl>
                                          <p:spTgt spid="49"/>
                                        </p:tgtEl>
                                      </p:cBhvr>
                                    </p:animEffect>
                                  </p:childTnLst>
                                </p:cTn>
                              </p:par>
                              <p:par>
                                <p:cTn id="50" presetID="9"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dissolv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dissolve">
                                      <p:cBhvr>
                                        <p:cTn id="57" dur="500"/>
                                        <p:tgtEl>
                                          <p:spTgt spid="35"/>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dissolve">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dissolve">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dissolve">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500"/>
                                        <p:tgtEl>
                                          <p:spTgt spid="26"/>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dissolve">
                                      <p:cBhvr>
                                        <p:cTn id="78" dur="500"/>
                                        <p:tgtEl>
                                          <p:spTgt spid="27"/>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dissolve">
                                      <p:cBhvr>
                                        <p:cTn id="81" dur="500"/>
                                        <p:tgtEl>
                                          <p:spTgt spid="28"/>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dissolve">
                                      <p:cBhvr>
                                        <p:cTn id="84" dur="500"/>
                                        <p:tgtEl>
                                          <p:spTgt spid="30"/>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dissolve">
                                      <p:cBhvr>
                                        <p:cTn id="87" dur="500"/>
                                        <p:tgtEl>
                                          <p:spTgt spid="31"/>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dissolve">
                                      <p:cBhvr>
                                        <p:cTn id="90" dur="500"/>
                                        <p:tgtEl>
                                          <p:spTgt spid="29"/>
                                        </p:tgtEl>
                                      </p:cBhvr>
                                    </p:animEffect>
                                  </p:childTnLst>
                                </p:cTn>
                              </p:par>
                              <p:par>
                                <p:cTn id="91" presetID="9" presetClass="entr" presetSubtype="0"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dissolve">
                                      <p:cBhvr>
                                        <p:cTn id="93" dur="500"/>
                                        <p:tgtEl>
                                          <p:spTgt spid="32"/>
                                        </p:tgtEl>
                                      </p:cBhvr>
                                    </p:animEffect>
                                  </p:childTnLst>
                                </p:cTn>
                              </p:par>
                              <p:par>
                                <p:cTn id="94" presetID="9" presetClass="entr" presetSubtype="0" fill="hold" nodeType="with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dissolve">
                                      <p:cBhvr>
                                        <p:cTn id="96" dur="500"/>
                                        <p:tgtEl>
                                          <p:spTgt spid="51"/>
                                        </p:tgtEl>
                                      </p:cBhvr>
                                    </p:animEffect>
                                  </p:childTnLst>
                                </p:cTn>
                              </p:par>
                              <p:par>
                                <p:cTn id="97" presetID="9" presetClass="entr" presetSubtype="0" fill="hold" nodeType="with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dissolve">
                                      <p:cBhvr>
                                        <p:cTn id="99" dur="500"/>
                                        <p:tgtEl>
                                          <p:spTgt spid="52"/>
                                        </p:tgtEl>
                                      </p:cBhvr>
                                    </p:animEffect>
                                  </p:childTnLst>
                                </p:cTn>
                              </p:par>
                              <p:par>
                                <p:cTn id="100" presetID="9" presetClass="entr" presetSubtype="0" fill="hold" nodeType="with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dissolve">
                                      <p:cBhvr>
                                        <p:cTn id="10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3" grpId="0" animBg="1"/>
      <p:bldP spid="44" grpId="0" animBg="1"/>
      <p:bldP spid="47" grpId="0" animBg="1"/>
      <p:bldP spid="35" grpId="0"/>
      <p:bldP spid="45" grpId="0"/>
      <p:bldP spid="24" grpId="0"/>
      <p:bldP spid="26" grpId="0" animBg="1"/>
      <p:bldP spid="27" grpId="0" animBg="1"/>
      <p:bldP spid="28" grpId="0" animBg="1"/>
      <p:bldP spid="30" grpId="0" animBg="1"/>
      <p:bldP spid="31"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29"/>
            <a:ext cx="8229600" cy="1143000"/>
          </a:xfrm>
        </p:spPr>
        <p:txBody>
          <a:bodyPr/>
          <a:lstStyle/>
          <a:p>
            <a:r>
              <a:rPr lang="en-US" dirty="0"/>
              <a:t>Reminders about moment of inertia</a:t>
            </a:r>
          </a:p>
        </p:txBody>
      </p:sp>
      <p:sp>
        <p:nvSpPr>
          <p:cNvPr id="3" name="Content Placeholder 2"/>
          <p:cNvSpPr>
            <a:spLocks noGrp="1"/>
          </p:cNvSpPr>
          <p:nvPr>
            <p:ph idx="1"/>
          </p:nvPr>
        </p:nvSpPr>
        <p:spPr>
          <a:xfrm>
            <a:off x="223024" y="984062"/>
            <a:ext cx="8809464" cy="4525963"/>
          </a:xfrm>
        </p:spPr>
        <p:txBody>
          <a:bodyPr>
            <a:normAutofit/>
          </a:bodyPr>
          <a:lstStyle/>
          <a:p>
            <a:pPr marL="0" indent="0">
              <a:buNone/>
            </a:pPr>
            <a:r>
              <a:rPr lang="en-US" sz="2800" dirty="0">
                <a:solidFill>
                  <a:srgbClr val="FF0000"/>
                </a:solidFill>
                <a:latin typeface="Apple Chancery" panose="03020702040506060504" pitchFamily="66" charset="-79"/>
                <a:cs typeface="Apple Chancery" panose="03020702040506060504" pitchFamily="66" charset="-79"/>
              </a:rPr>
              <a:t>The moment of inertia </a:t>
            </a:r>
            <a:r>
              <a:rPr lang="en-US" sz="2000" dirty="0"/>
              <a:t>is the rotational counterpart to mass.</a:t>
            </a:r>
          </a:p>
          <a:p>
            <a:pPr lvl="1"/>
            <a:r>
              <a:rPr lang="en-US" dirty="0">
                <a:solidFill>
                  <a:srgbClr val="FF0000"/>
                </a:solidFill>
                <a:latin typeface="Apple Chancery" panose="03020702040506060504" pitchFamily="66" charset="-79"/>
                <a:cs typeface="Apple Chancery" panose="03020702040506060504" pitchFamily="66" charset="-79"/>
              </a:rPr>
              <a:t>Mass is </a:t>
            </a:r>
            <a:r>
              <a:rPr lang="en-US" dirty="0"/>
              <a:t>a measure of inertia: more mass means more resistance to acceleration. </a:t>
            </a:r>
          </a:p>
          <a:p>
            <a:pPr lvl="1"/>
            <a:r>
              <a:rPr lang="en-US" dirty="0">
                <a:solidFill>
                  <a:srgbClr val="FF0000"/>
                </a:solidFill>
                <a:latin typeface="Apple Chancery" panose="03020702040506060504" pitchFamily="66" charset="-79"/>
                <a:cs typeface="Apple Chancery" panose="03020702040506060504" pitchFamily="66" charset="-79"/>
              </a:rPr>
              <a:t>For a rotation</a:t>
            </a:r>
            <a:r>
              <a:rPr lang="en-US" dirty="0"/>
              <a:t>, the </a:t>
            </a:r>
            <a:r>
              <a:rPr lang="en-US" i="1" dirty="0">
                <a:solidFill>
                  <a:srgbClr val="152CC2"/>
                </a:solidFill>
              </a:rPr>
              <a:t>distribution of mass</a:t>
            </a:r>
            <a:r>
              <a:rPr lang="en-US" dirty="0">
                <a:solidFill>
                  <a:srgbClr val="152CC2"/>
                </a:solidFill>
              </a:rPr>
              <a:t> </a:t>
            </a:r>
            <a:r>
              <a:rPr lang="en-US" dirty="0"/>
              <a:t>about the axis of rotation is what matters in terms of </a:t>
            </a:r>
            <a:r>
              <a:rPr lang="en-US" dirty="0">
                <a:solidFill>
                  <a:srgbClr val="152CC2"/>
                </a:solidFill>
              </a:rPr>
              <a:t>resisting angular acceleration</a:t>
            </a:r>
          </a:p>
          <a:p>
            <a:pPr lvl="2"/>
            <a:r>
              <a:rPr lang="en-US" dirty="0"/>
              <a:t>An object has a given amount of mass--that doesn’t change, but its </a:t>
            </a:r>
            <a:r>
              <a:rPr lang="en-US" i="1" dirty="0"/>
              <a:t>moment of inertia</a:t>
            </a:r>
            <a:r>
              <a:rPr lang="en-US" dirty="0"/>
              <a:t> may be different about different rotational axes (e.g. about one end vs. through center of mass)</a:t>
            </a:r>
          </a:p>
          <a:p>
            <a:pPr marL="0" indent="0">
              <a:buNone/>
            </a:pPr>
            <a:r>
              <a:rPr lang="en-US" sz="2800" dirty="0">
                <a:solidFill>
                  <a:srgbClr val="FF0000"/>
                </a:solidFill>
                <a:latin typeface="Apple Chancery" panose="03020702040506060504" pitchFamily="66" charset="-79"/>
                <a:cs typeface="Apple Chancery" panose="03020702040506060504" pitchFamily="66" charset="-79"/>
              </a:rPr>
              <a:t>When mass is farther</a:t>
            </a:r>
            <a:r>
              <a:rPr lang="en-US" sz="2000" dirty="0"/>
              <a:t> </a:t>
            </a:r>
            <a:r>
              <a:rPr lang="en-US" sz="2000" dirty="0">
                <a:solidFill>
                  <a:srgbClr val="152CC2"/>
                </a:solidFill>
              </a:rPr>
              <a:t>from the axis of rotation</a:t>
            </a:r>
            <a:r>
              <a:rPr lang="en-US" sz="2000" dirty="0"/>
              <a:t>, the </a:t>
            </a:r>
            <a:r>
              <a:rPr lang="en-US" sz="2000" i="1" dirty="0">
                <a:solidFill>
                  <a:srgbClr val="152CC2"/>
                </a:solidFill>
              </a:rPr>
              <a:t>moment of inertia </a:t>
            </a:r>
            <a:r>
              <a:rPr lang="en-US" sz="2000" dirty="0">
                <a:solidFill>
                  <a:srgbClr val="152CC2"/>
                </a:solidFill>
              </a:rPr>
              <a:t>increases</a:t>
            </a:r>
            <a:r>
              <a:rPr lang="en-US" sz="2000" dirty="0"/>
              <a:t>.</a:t>
            </a:r>
          </a:p>
          <a:p>
            <a:pPr lvl="1"/>
            <a:r>
              <a:rPr lang="en-US" dirty="0">
                <a:solidFill>
                  <a:srgbClr val="FF0000"/>
                </a:solidFill>
                <a:latin typeface="Apple Chancery" panose="03020702040506060504" pitchFamily="66" charset="-79"/>
                <a:cs typeface="Apple Chancery" panose="03020702040506060504" pitchFamily="66" charset="-79"/>
              </a:rPr>
              <a:t>Solid disk vs a hoop </a:t>
            </a:r>
            <a:r>
              <a:rPr lang="en-US" dirty="0"/>
              <a:t>with the same mass: </a:t>
            </a:r>
            <a:r>
              <a:rPr lang="en-US" dirty="0">
                <a:solidFill>
                  <a:srgbClr val="152CC2"/>
                </a:solidFill>
              </a:rPr>
              <a:t>which has greater I?</a:t>
            </a:r>
          </a:p>
        </p:txBody>
      </p:sp>
      <p:sp>
        <p:nvSpPr>
          <p:cNvPr id="4" name="TextBox 3"/>
          <p:cNvSpPr txBox="1"/>
          <p:nvPr/>
        </p:nvSpPr>
        <p:spPr>
          <a:xfrm>
            <a:off x="1022947" y="5028427"/>
            <a:ext cx="7817006" cy="1323439"/>
          </a:xfrm>
          <a:prstGeom prst="rect">
            <a:avLst/>
          </a:prstGeom>
          <a:noFill/>
        </p:spPr>
        <p:txBody>
          <a:bodyPr wrap="square" rtlCol="0">
            <a:spAutoFit/>
          </a:bodyPr>
          <a:lstStyle/>
          <a:p>
            <a:r>
              <a:rPr lang="en-US" sz="1600" dirty="0">
                <a:solidFill>
                  <a:srgbClr val="152CC2"/>
                </a:solidFill>
                <a:latin typeface="Palatino Linotype" charset="0"/>
                <a:ea typeface="Palatino Linotype" charset="0"/>
                <a:cs typeface="Palatino Linotype" charset="0"/>
              </a:rPr>
              <a:t>The hoop: </a:t>
            </a:r>
            <a:r>
              <a:rPr lang="en-US" sz="1600" dirty="0">
                <a:latin typeface="Palatino Linotype" charset="0"/>
                <a:ea typeface="Palatino Linotype" charset="0"/>
                <a:cs typeface="Palatino Linotype" charset="0"/>
              </a:rPr>
              <a:t>the mass is concentrated farther out from the axis of rotation (through the center of the disk/hoop).  (For your information, </a:t>
            </a:r>
            <a:r>
              <a:rPr lang="en-US" sz="1600" dirty="0" err="1">
                <a:latin typeface="Palatino Linotype" charset="0"/>
                <a:ea typeface="Palatino Linotype" charset="0"/>
                <a:cs typeface="Palatino Linotype" charset="0"/>
              </a:rPr>
              <a:t>I</a:t>
            </a:r>
            <a:r>
              <a:rPr lang="en-US" sz="1600" baseline="-25000" dirty="0" err="1">
                <a:latin typeface="Palatino Linotype" charset="0"/>
                <a:ea typeface="Palatino Linotype" charset="0"/>
                <a:cs typeface="Palatino Linotype" charset="0"/>
              </a:rPr>
              <a:t>hoop</a:t>
            </a:r>
            <a:r>
              <a:rPr lang="en-US" sz="1600" dirty="0">
                <a:latin typeface="Palatino Linotype" charset="0"/>
                <a:ea typeface="Palatino Linotype" charset="0"/>
                <a:cs typeface="Palatino Linotype" charset="0"/>
              </a:rPr>
              <a:t> = MR</a:t>
            </a:r>
            <a:r>
              <a:rPr lang="en-US" sz="1600" baseline="30000" dirty="0">
                <a:latin typeface="Palatino Linotype" charset="0"/>
                <a:ea typeface="Palatino Linotype" charset="0"/>
                <a:cs typeface="Palatino Linotype" charset="0"/>
              </a:rPr>
              <a:t>2</a:t>
            </a:r>
            <a:r>
              <a:rPr lang="en-US" sz="1600" dirty="0">
                <a:latin typeface="Palatino Linotype" charset="0"/>
                <a:ea typeface="Palatino Linotype" charset="0"/>
                <a:cs typeface="Palatino Linotype" charset="0"/>
              </a:rPr>
              <a:t> whereas </a:t>
            </a:r>
            <a:r>
              <a:rPr lang="en-US" sz="1600" dirty="0" err="1">
                <a:latin typeface="Palatino Linotype" charset="0"/>
                <a:ea typeface="Palatino Linotype" charset="0"/>
                <a:cs typeface="Palatino Linotype" charset="0"/>
              </a:rPr>
              <a:t>I</a:t>
            </a:r>
            <a:r>
              <a:rPr lang="en-US" sz="1600" baseline="-25000" dirty="0" err="1">
                <a:latin typeface="Palatino Linotype" charset="0"/>
                <a:ea typeface="Palatino Linotype" charset="0"/>
                <a:cs typeface="Palatino Linotype" charset="0"/>
              </a:rPr>
              <a:t>disk</a:t>
            </a:r>
            <a:r>
              <a:rPr lang="en-US" sz="1600" dirty="0">
                <a:latin typeface="Palatino Linotype" charset="0"/>
                <a:ea typeface="Palatino Linotype" charset="0"/>
                <a:cs typeface="Palatino Linotype" charset="0"/>
              </a:rPr>
              <a:t> = ½ MR</a:t>
            </a:r>
            <a:r>
              <a:rPr lang="en-US" sz="1600" baseline="30000" dirty="0">
                <a:latin typeface="Palatino Linotype" charset="0"/>
                <a:ea typeface="Palatino Linotype" charset="0"/>
                <a:cs typeface="Palatino Linotype" charset="0"/>
              </a:rPr>
              <a:t>2</a:t>
            </a:r>
            <a:r>
              <a:rPr lang="en-US" sz="1600" dirty="0">
                <a:latin typeface="Palatino Linotype" charset="0"/>
                <a:ea typeface="Palatino Linotype" charset="0"/>
                <a:cs typeface="Palatino Linotype" charset="0"/>
              </a:rPr>
              <a:t>)</a:t>
            </a:r>
          </a:p>
          <a:p>
            <a:endParaRPr lang="en-US" sz="1600" dirty="0">
              <a:latin typeface="Palatino Linotype" charset="0"/>
              <a:ea typeface="Palatino Linotype" charset="0"/>
              <a:cs typeface="Palatino Linotype" charset="0"/>
            </a:endParaRPr>
          </a:p>
          <a:p>
            <a:r>
              <a:rPr lang="en-US" sz="1600" dirty="0">
                <a:solidFill>
                  <a:srgbClr val="FF0000"/>
                </a:solidFill>
                <a:latin typeface="Palatino Linotype" charset="0"/>
                <a:ea typeface="Palatino Linotype" charset="0"/>
                <a:cs typeface="Palatino Linotype" charset="0"/>
              </a:rPr>
              <a:t>This means</a:t>
            </a:r>
            <a:r>
              <a:rPr lang="en-US" sz="1600" dirty="0">
                <a:solidFill>
                  <a:srgbClr val="152CC2"/>
                </a:solidFill>
                <a:latin typeface="Palatino Linotype" charset="0"/>
                <a:ea typeface="Palatino Linotype" charset="0"/>
                <a:cs typeface="Palatino Linotype" charset="0"/>
              </a:rPr>
              <a:t> </a:t>
            </a:r>
            <a:r>
              <a:rPr lang="en-US" sz="1600" dirty="0">
                <a:latin typeface="Palatino Linotype" charset="0"/>
                <a:ea typeface="Palatino Linotype" charset="0"/>
                <a:cs typeface="Palatino Linotype" charset="0"/>
              </a:rPr>
              <a:t>the disk will angularly accelerate more quickly for the same applied torque.</a:t>
            </a:r>
          </a:p>
        </p:txBody>
      </p:sp>
      <p:sp>
        <p:nvSpPr>
          <p:cNvPr id="5" name="TextBox 4">
            <a:extLst>
              <a:ext uri="{FF2B5EF4-FFF2-40B4-BE49-F238E27FC236}">
                <a16:creationId xmlns:a16="http://schemas.microsoft.com/office/drawing/2014/main" id="{26245FD5-5FDC-0241-B86D-8EBA4BF9096C}"/>
              </a:ext>
            </a:extLst>
          </p:cNvPr>
          <p:cNvSpPr txBox="1"/>
          <p:nvPr/>
        </p:nvSpPr>
        <p:spPr>
          <a:xfrm>
            <a:off x="8472668" y="6296628"/>
            <a:ext cx="474562" cy="2867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9.) </a:t>
            </a:r>
          </a:p>
        </p:txBody>
      </p:sp>
    </p:spTree>
    <p:extLst>
      <p:ext uri="{BB962C8B-B14F-4D97-AF65-F5344CB8AC3E}">
        <p14:creationId xmlns:p14="http://schemas.microsoft.com/office/powerpoint/2010/main" val="303157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dissolve">
                                      <p:cBhvr>
                                        <p:cTn id="3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33846</TotalTime>
  <Words>3359</Words>
  <Application>Microsoft Macintosh PowerPoint</Application>
  <PresentationFormat>On-screen Show (4:3)</PresentationFormat>
  <Paragraphs>276</Paragraphs>
  <Slides>36</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8" baseType="lpstr">
      <vt:lpstr>APPLE CHANCERY</vt:lpstr>
      <vt:lpstr>APPLE CHANCERY</vt:lpstr>
      <vt:lpstr>Arial</vt:lpstr>
      <vt:lpstr>Calibri</vt:lpstr>
      <vt:lpstr>Cambria Math</vt:lpstr>
      <vt:lpstr>Gill Sans</vt:lpstr>
      <vt:lpstr>Lucida Grande</vt:lpstr>
      <vt:lpstr>Palatino Linotype</vt:lpstr>
      <vt:lpstr>Times New Roman</vt:lpstr>
      <vt:lpstr>Office Theme</vt:lpstr>
      <vt:lpstr>Equation</vt:lpstr>
      <vt:lpstr>Equation.DSMT4</vt:lpstr>
      <vt:lpstr>General announcements</vt:lpstr>
      <vt:lpstr>PowerPoint Presentation</vt:lpstr>
      <vt:lpstr>PowerPoint Presentation</vt:lpstr>
      <vt:lpstr>Moment of inertia</vt:lpstr>
      <vt:lpstr>Moment of inertia</vt:lpstr>
      <vt:lpstr>Moment of inertia</vt:lpstr>
      <vt:lpstr>PowerPoint Presentation</vt:lpstr>
      <vt:lpstr>PowerPoint Presentation</vt:lpstr>
      <vt:lpstr>Reminders about moment of inertia</vt:lpstr>
      <vt:lpstr>Things To Know About I</vt:lpstr>
      <vt:lpstr>PowerPoint Presentation</vt:lpstr>
      <vt:lpstr>Where does I come from for a disk?</vt:lpstr>
      <vt:lpstr>Parallel axis theorem</vt:lpstr>
      <vt:lpstr>Rotational N2L -- Full Form</vt:lpstr>
      <vt:lpstr>N2L/I example (8.32)</vt:lpstr>
      <vt:lpstr>8.32 continued</vt:lpstr>
      <vt:lpstr>8.32 continued</vt:lpstr>
      <vt:lpstr>8.32 continued</vt:lpstr>
      <vt:lpstr>Our lab problem - with a twist! (literally..)</vt:lpstr>
      <vt:lpstr>FBD and concepts</vt:lpstr>
      <vt:lpstr>PowerPoint Presentation</vt:lpstr>
      <vt:lpstr>PowerPoint Presentation</vt:lpstr>
      <vt:lpstr>PowerPoint Presentation</vt:lpstr>
      <vt:lpstr>Ball rolling down an incline</vt:lpstr>
      <vt:lpstr>Ball rolling down an incline</vt:lpstr>
      <vt:lpstr>PowerPoint Presentation</vt:lpstr>
      <vt:lpstr>Alternate Balling rolling Problem</vt:lpstr>
      <vt:lpstr>PowerPoint Presentation</vt:lpstr>
      <vt:lpstr>Atwood machine problem</vt:lpstr>
      <vt:lpstr>PowerPoint Presentation</vt:lpstr>
      <vt:lpstr>PowerPoint Presentation</vt:lpstr>
      <vt:lpstr>PowerPoint Presentation</vt:lpstr>
      <vt:lpstr>PowerPoint Presentation</vt:lpstr>
      <vt:lpstr>PowerPoint Presentation</vt:lpstr>
      <vt:lpstr>PowerPoint Presentation</vt:lpstr>
      <vt:lpstr>General Information</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729</cp:revision>
  <cp:lastPrinted>2017-11-14T01:56:41Z</cp:lastPrinted>
  <dcterms:created xsi:type="dcterms:W3CDTF">2017-08-16T17:34:12Z</dcterms:created>
  <dcterms:modified xsi:type="dcterms:W3CDTF">2020-11-21T17:48:35Z</dcterms:modified>
</cp:coreProperties>
</file>